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56"/>
  </p:notesMasterIdLst>
  <p:handoutMasterIdLst>
    <p:handoutMasterId r:id="rId57"/>
  </p:handoutMasterIdLst>
  <p:sldIdLst>
    <p:sldId id="257" r:id="rId3"/>
    <p:sldId id="270" r:id="rId4"/>
    <p:sldId id="325" r:id="rId5"/>
    <p:sldId id="326" r:id="rId6"/>
    <p:sldId id="327" r:id="rId7"/>
    <p:sldId id="328" r:id="rId8"/>
    <p:sldId id="271" r:id="rId9"/>
    <p:sldId id="272" r:id="rId10"/>
    <p:sldId id="273" r:id="rId11"/>
    <p:sldId id="298" r:id="rId12"/>
    <p:sldId id="299" r:id="rId13"/>
    <p:sldId id="300" r:id="rId14"/>
    <p:sldId id="302" r:id="rId15"/>
    <p:sldId id="331" r:id="rId16"/>
    <p:sldId id="332" r:id="rId17"/>
    <p:sldId id="333" r:id="rId18"/>
    <p:sldId id="334" r:id="rId19"/>
    <p:sldId id="354" r:id="rId20"/>
    <p:sldId id="355" r:id="rId21"/>
    <p:sldId id="344" r:id="rId22"/>
    <p:sldId id="351" r:id="rId23"/>
    <p:sldId id="352" r:id="rId24"/>
    <p:sldId id="313" r:id="rId25"/>
    <p:sldId id="314" r:id="rId26"/>
    <p:sldId id="316" r:id="rId27"/>
    <p:sldId id="315" r:id="rId28"/>
    <p:sldId id="353" r:id="rId29"/>
    <p:sldId id="317" r:id="rId30"/>
    <p:sldId id="318" r:id="rId31"/>
    <p:sldId id="319" r:id="rId32"/>
    <p:sldId id="320" r:id="rId33"/>
    <p:sldId id="321" r:id="rId34"/>
    <p:sldId id="323" r:id="rId35"/>
    <p:sldId id="358" r:id="rId36"/>
    <p:sldId id="366" r:id="rId37"/>
    <p:sldId id="324" r:id="rId38"/>
    <p:sldId id="336" r:id="rId39"/>
    <p:sldId id="337" r:id="rId40"/>
    <p:sldId id="338" r:id="rId41"/>
    <p:sldId id="339" r:id="rId42"/>
    <p:sldId id="340" r:id="rId43"/>
    <p:sldId id="359" r:id="rId44"/>
    <p:sldId id="341" r:id="rId45"/>
    <p:sldId id="357" r:id="rId46"/>
    <p:sldId id="348" r:id="rId47"/>
    <p:sldId id="349" r:id="rId48"/>
    <p:sldId id="350" r:id="rId49"/>
    <p:sldId id="360" r:id="rId50"/>
    <p:sldId id="361" r:id="rId51"/>
    <p:sldId id="362" r:id="rId52"/>
    <p:sldId id="365" r:id="rId53"/>
    <p:sldId id="363" r:id="rId54"/>
    <p:sldId id="364" r:id="rId55"/>
  </p:sldIdLst>
  <p:sldSz cx="9144000" cy="6858000" type="screen4x3"/>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guide id="5" pos="2880">
          <p15:clr>
            <a:srgbClr val="A4A3A4"/>
          </p15:clr>
        </p15:guide>
        <p15:guide id="6" pos="547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80630" autoAdjust="0"/>
  </p:normalViewPr>
  <p:slideViewPr>
    <p:cSldViewPr snapToGrid="0">
      <p:cViewPr varScale="1">
        <p:scale>
          <a:sx n="72" d="100"/>
          <a:sy n="72" d="100"/>
        </p:scale>
        <p:origin x="1790" y="43"/>
      </p:cViewPr>
      <p:guideLst>
        <p:guide orient="horz" pos="2160"/>
        <p:guide pos="3840"/>
        <p:guide pos="7296"/>
        <p:guide orient="horz" pos="4128"/>
        <p:guide pos="2880"/>
        <p:guide pos="5472"/>
      </p:guideLst>
    </p:cSldViewPr>
  </p:slideViewPr>
  <p:notesTextViewPr>
    <p:cViewPr>
      <p:scale>
        <a:sx n="3" d="2"/>
        <a:sy n="3" d="2"/>
      </p:scale>
      <p:origin x="0" y="0"/>
    </p:cViewPr>
  </p:notesTextViewPr>
  <p:notesViewPr>
    <p:cSldViewPr snapToGrid="0" showGuides="1">
      <p:cViewPr varScale="1">
        <p:scale>
          <a:sx n="60" d="100"/>
          <a:sy n="60" d="100"/>
        </p:scale>
        <p:origin x="334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sz="quarter" idx="1"/>
          </p:nvPr>
        </p:nvSpPr>
        <p:spPr>
          <a:xfrm>
            <a:off x="4023092" y="0"/>
            <a:ext cx="3077739" cy="513428"/>
          </a:xfrm>
          <a:prstGeom prst="rect">
            <a:avLst/>
          </a:prstGeom>
        </p:spPr>
        <p:txBody>
          <a:bodyPr vert="horz" lIns="99057" tIns="49528" rIns="99057" bIns="49528" rtlCol="0"/>
          <a:lstStyle>
            <a:lvl1pPr algn="r">
              <a:defRPr sz="1300"/>
            </a:lvl1pPr>
          </a:lstStyle>
          <a:p>
            <a:fld id="{68796EA6-6F25-4F19-87BA-7ADCC16DAEFF}" type="datetimeFigureOut">
              <a:rPr lang="en-US" smtClean="0"/>
              <a:t>2/21/2019</a:t>
            </a:fld>
            <a:endParaRPr lang="en-US" dirty="0"/>
          </a:p>
        </p:txBody>
      </p:sp>
      <p:sp>
        <p:nvSpPr>
          <p:cNvPr id="4" name="Footer Placeholder 3"/>
          <p:cNvSpPr>
            <a:spLocks noGrp="1"/>
          </p:cNvSpPr>
          <p:nvPr>
            <p:ph type="ftr" sz="quarter" idx="2"/>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092" y="9719598"/>
            <a:ext cx="3077739" cy="513427"/>
          </a:xfrm>
          <a:prstGeom prst="rect">
            <a:avLst/>
          </a:prstGeom>
        </p:spPr>
        <p:txBody>
          <a:bodyPr vert="horz" lIns="99057" tIns="49528" rIns="99057" bIns="49528" rtlCol="0" anchor="b"/>
          <a:lstStyle>
            <a:lvl1pPr algn="r">
              <a:defRPr sz="13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C39C172E-A8B5-46F6-B05C-DFA3E2E0F207}" type="datetimeFigureOut">
              <a:rPr lang="en-US" smtClean="0"/>
              <a:t>2/21/2019</a:t>
            </a:fld>
            <a:endParaRPr lang="en-US" dirty="0"/>
          </a:p>
        </p:txBody>
      </p:sp>
      <p:sp>
        <p:nvSpPr>
          <p:cNvPr id="4" name="Slide Image Placeholder 3"/>
          <p:cNvSpPr>
            <a:spLocks noGrp="1" noRot="1" noChangeAspect="1"/>
          </p:cNvSpPr>
          <p:nvPr>
            <p:ph type="sldImg" idx="2"/>
          </p:nvPr>
        </p:nvSpPr>
        <p:spPr>
          <a:xfrm>
            <a:off x="1249363" y="1279525"/>
            <a:ext cx="4603750" cy="3452813"/>
          </a:xfrm>
          <a:prstGeom prst="rect">
            <a:avLst/>
          </a:prstGeom>
          <a:noFill/>
          <a:ln w="12700">
            <a:solidFill>
              <a:prstClr val="black"/>
            </a:solidFill>
          </a:ln>
        </p:spPr>
        <p:txBody>
          <a:bodyPr vert="horz" lIns="99057" tIns="49528" rIns="99057" bIns="49528" rtlCol="0" anchor="ctr"/>
          <a:lstStyle/>
          <a:p>
            <a:endParaRPr lang="en-US" dirty="0"/>
          </a:p>
        </p:txBody>
      </p:sp>
      <p:sp>
        <p:nvSpPr>
          <p:cNvPr id="5" name="Notes Placeholder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3750"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cs typeface="Arial" charset="0"/>
              </a:rPr>
              <a:t>The electrons in the </a:t>
            </a:r>
            <a:r>
              <a:rPr lang="en-US" altLang="en-US" sz="1200" i="1" dirty="0" smtClean="0">
                <a:cs typeface="Arial" charset="0"/>
              </a:rPr>
              <a:t>n</a:t>
            </a:r>
            <a:r>
              <a:rPr lang="en-US" altLang="en-US" sz="1200" dirty="0" smtClean="0">
                <a:cs typeface="Arial" charset="0"/>
              </a:rPr>
              <a:t>-type material migrate across the junction to the </a:t>
            </a:r>
            <a:r>
              <a:rPr lang="en-US" altLang="en-US" sz="1200" i="1" dirty="0" smtClean="0">
                <a:cs typeface="Arial" charset="0"/>
              </a:rPr>
              <a:t>p</a:t>
            </a:r>
            <a:r>
              <a:rPr lang="en-US" altLang="en-US" sz="1200" dirty="0" smtClean="0">
                <a:cs typeface="Arial" charset="0"/>
              </a:rPr>
              <a:t>-type material (electron 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solidFill>
                  <a:srgbClr val="000000"/>
                </a:solidFill>
                <a:cs typeface="Arial" charset="0"/>
              </a:rPr>
              <a:t>Electron migration results in a</a:t>
            </a:r>
            <a:r>
              <a:rPr lang="en-US" altLang="en-US" sz="1200" dirty="0" smtClean="0">
                <a:solidFill>
                  <a:srgbClr val="E5F99D"/>
                </a:solidFill>
                <a:cs typeface="Arial" charset="0"/>
              </a:rPr>
              <a:t> </a:t>
            </a:r>
            <a:r>
              <a:rPr lang="en-US" altLang="en-US" sz="1200" dirty="0" smtClean="0">
                <a:solidFill>
                  <a:srgbClr val="FFFF66"/>
                </a:solidFill>
                <a:cs typeface="Arial" charset="0"/>
              </a:rPr>
              <a:t>negative</a:t>
            </a:r>
            <a:r>
              <a:rPr lang="en-US" altLang="en-US" sz="1200" dirty="0" smtClean="0">
                <a:solidFill>
                  <a:srgbClr val="E5F99D"/>
                </a:solidFill>
                <a:cs typeface="Arial" charset="0"/>
              </a:rPr>
              <a:t> </a:t>
            </a:r>
            <a:r>
              <a:rPr lang="en-US" altLang="en-US" sz="1200" dirty="0" smtClean="0">
                <a:solidFill>
                  <a:srgbClr val="000000"/>
                </a:solidFill>
                <a:cs typeface="Arial" charset="0"/>
              </a:rPr>
              <a:t>charge on the </a:t>
            </a:r>
            <a:r>
              <a:rPr lang="en-US" altLang="en-US" sz="1200" i="1" dirty="0" smtClean="0">
                <a:solidFill>
                  <a:srgbClr val="000000"/>
                </a:solidFill>
                <a:cs typeface="Arial" charset="0"/>
              </a:rPr>
              <a:t>p</a:t>
            </a:r>
            <a:r>
              <a:rPr lang="en-US" altLang="en-US" sz="1200" dirty="0" smtClean="0">
                <a:solidFill>
                  <a:srgbClr val="000000"/>
                </a:solidFill>
                <a:cs typeface="Arial" charset="0"/>
              </a:rPr>
              <a:t>-type side of the junction and a</a:t>
            </a:r>
            <a:r>
              <a:rPr lang="en-US" altLang="en-US" sz="1200" dirty="0" smtClean="0">
                <a:solidFill>
                  <a:srgbClr val="E5F99D"/>
                </a:solidFill>
                <a:cs typeface="Arial" charset="0"/>
              </a:rPr>
              <a:t> </a:t>
            </a:r>
            <a:r>
              <a:rPr lang="en-US" altLang="en-US" sz="1200" dirty="0" smtClean="0">
                <a:solidFill>
                  <a:srgbClr val="FFFF66"/>
                </a:solidFill>
                <a:cs typeface="Arial" charset="0"/>
              </a:rPr>
              <a:t>positive</a:t>
            </a:r>
            <a:r>
              <a:rPr lang="en-US" altLang="en-US" sz="1200" dirty="0" smtClean="0">
                <a:solidFill>
                  <a:srgbClr val="E5F99D"/>
                </a:solidFill>
                <a:cs typeface="Arial" charset="0"/>
              </a:rPr>
              <a:t> </a:t>
            </a:r>
            <a:r>
              <a:rPr lang="en-US" altLang="en-US" sz="1200" dirty="0" smtClean="0">
                <a:solidFill>
                  <a:srgbClr val="000000"/>
                </a:solidFill>
                <a:cs typeface="Arial" charset="0"/>
              </a:rPr>
              <a:t>charge on the </a:t>
            </a:r>
            <a:r>
              <a:rPr lang="en-US" altLang="en-US" sz="1200" i="1" dirty="0" smtClean="0">
                <a:solidFill>
                  <a:srgbClr val="000000"/>
                </a:solidFill>
                <a:cs typeface="Arial" charset="0"/>
              </a:rPr>
              <a:t>n</a:t>
            </a:r>
            <a:r>
              <a:rPr lang="en-US" altLang="en-US" sz="1200" dirty="0" smtClean="0">
                <a:solidFill>
                  <a:srgbClr val="000000"/>
                </a:solidFill>
                <a:cs typeface="Arial" charset="0"/>
              </a:rPr>
              <a:t>-type side of the junction.</a:t>
            </a:r>
          </a:p>
          <a:p>
            <a:r>
              <a:rPr lang="en-US" dirty="0" smtClean="0"/>
              <a:t>The result is the formation of a depletion region around the junction</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10</a:t>
            </a:fld>
            <a:endParaRPr lang="en-US" dirty="0"/>
          </a:p>
        </p:txBody>
      </p:sp>
    </p:spTree>
    <p:extLst>
      <p:ext uri="{BB962C8B-B14F-4D97-AF65-F5344CB8AC3E}">
        <p14:creationId xmlns:p14="http://schemas.microsoft.com/office/powerpoint/2010/main" val="317700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27</a:t>
            </a:fld>
            <a:endParaRPr lang="en-US" dirty="0"/>
          </a:p>
        </p:txBody>
      </p:sp>
    </p:spTree>
    <p:extLst>
      <p:ext uri="{BB962C8B-B14F-4D97-AF65-F5344CB8AC3E}">
        <p14:creationId xmlns:p14="http://schemas.microsoft.com/office/powerpoint/2010/main" val="119991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Diode is</a:t>
            </a:r>
            <a:r>
              <a:rPr lang="en-US" baseline="0" dirty="0" smtClean="0"/>
              <a:t> broken or the connection is fail</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46</a:t>
            </a:fld>
            <a:endParaRPr lang="en-US" dirty="0"/>
          </a:p>
        </p:txBody>
      </p:sp>
    </p:spTree>
    <p:extLst>
      <p:ext uri="{BB962C8B-B14F-4D97-AF65-F5344CB8AC3E}">
        <p14:creationId xmlns:p14="http://schemas.microsoft.com/office/powerpoint/2010/main" val="3152796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4" y="3810004"/>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5410202"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5410202"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2" y="3675531"/>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ubtitle 8"/>
          <p:cNvSpPr>
            <a:spLocks noGrp="1"/>
          </p:cNvSpPr>
          <p:nvPr>
            <p:ph type="subTitle" idx="1"/>
          </p:nvPr>
        </p:nvSpPr>
        <p:spPr>
          <a:xfrm>
            <a:off x="449495" y="3889662"/>
            <a:ext cx="4953000" cy="1752600"/>
          </a:xfrm>
        </p:spPr>
        <p:txBody>
          <a:bodyPr/>
          <a:lstStyle>
            <a:lvl1pPr marL="64006" indent="0" algn="l">
              <a:buNone/>
              <a:defRPr sz="2400">
                <a:solidFill>
                  <a:schemeClr val="tx2"/>
                </a:solidFill>
                <a:latin typeface="Arial" panose="020B0604020202020204" pitchFamily="34" charset="0"/>
                <a:cs typeface="Arial" panose="020B0604020202020204" pitchFamily="34" charset="0"/>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kumimoji="0" lang="en-US" smtClean="0"/>
              <a:t>Click to edit Master subtitle style</a:t>
            </a:r>
            <a:endParaRPr kumimoji="0" lang="en-US"/>
          </a:p>
        </p:txBody>
      </p:sp>
      <p:sp>
        <p:nvSpPr>
          <p:cNvPr id="8" name="Title 7"/>
          <p:cNvSpPr>
            <a:spLocks noGrp="1"/>
          </p:cNvSpPr>
          <p:nvPr>
            <p:ph type="ctrTitle"/>
          </p:nvPr>
        </p:nvSpPr>
        <p:spPr>
          <a:xfrm>
            <a:off x="426378" y="2401891"/>
            <a:ext cx="8458200" cy="1081307"/>
          </a:xfrm>
        </p:spPr>
        <p:txBody>
          <a:bodyPr anchor="b"/>
          <a:lstStyle>
            <a:lvl1pPr>
              <a:defRPr sz="4400">
                <a:solidFill>
                  <a:schemeClr val="bg1"/>
                </a:solidFill>
                <a:latin typeface="Impact" panose="020B0806030902050204" pitchFamily="34" charset="0"/>
              </a:defRPr>
            </a:lvl1pPr>
          </a:lstStyle>
          <a:p>
            <a:r>
              <a:rPr kumimoji="0" lang="en-US" dirty="0" smtClean="0"/>
              <a:t>Click to edit Master title style</a:t>
            </a:r>
            <a:endParaRPr kumimoji="0"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smtClean="0"/>
              <a:t>Click to edit Master title style</a:t>
            </a:r>
            <a:endParaRPr kumimoji="0" lang="en-US"/>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529" y="1376737"/>
            <a:ext cx="9010221" cy="5197799"/>
          </a:xfrm>
        </p:spPr>
        <p:txBody>
          <a:bodyPr>
            <a:normAutofit/>
          </a:bodyPr>
          <a:lstStyle>
            <a:lvl1pPr marL="365751" indent="-256026">
              <a:buFont typeface="Wingdings" panose="05000000000000000000" pitchFamily="2" charset="2"/>
              <a:buChar char="§"/>
              <a:defRPr sz="2600" baseline="0">
                <a:solidFill>
                  <a:schemeClr val="tx1"/>
                </a:solidFill>
                <a:latin typeface="Bookman Old Style" panose="02050604050505020204" pitchFamily="18" charset="0"/>
                <a:ea typeface="Tahoma" pitchFamily="34" charset="0"/>
                <a:cs typeface="Tahoma" pitchFamily="34" charset="0"/>
              </a:defRPr>
            </a:lvl1pPr>
            <a:lvl2pPr marL="754370" indent="-342900" algn="just">
              <a:buFont typeface="Wingdings" panose="05000000000000000000" pitchFamily="2" charset="2"/>
              <a:buChar char="§"/>
              <a:defRPr sz="2200" baseline="0">
                <a:solidFill>
                  <a:schemeClr val="tx1"/>
                </a:solidFill>
                <a:latin typeface="Bookman Old Style" panose="02050604050505020204" pitchFamily="18" charset="0"/>
                <a:ea typeface="Tahoma" pitchFamily="34" charset="0"/>
                <a:cs typeface="Tahoma" pitchFamily="34" charset="0"/>
              </a:defRPr>
            </a:lvl2pPr>
            <a:lvl3pPr marL="989820" indent="-285750">
              <a:buFont typeface="Arial" panose="020B0604020202020204" pitchFamily="34" charset="0"/>
              <a:buChar char="•"/>
              <a:defRPr sz="2000" baseline="0">
                <a:solidFill>
                  <a:schemeClr val="tx1"/>
                </a:solidFill>
                <a:latin typeface="Bookman Old Style" panose="02050604050505020204" pitchFamily="18"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eaLnBrk="1" latinLnBrk="0" hangingPunct="1"/>
            <a:r>
              <a:rPr lang="en-US" dirty="0" smtClean="0"/>
              <a:t>General Information</a:t>
            </a:r>
          </a:p>
          <a:p>
            <a:pPr lvl="1" eaLnBrk="1" latinLnBrk="0" hangingPunct="1"/>
            <a:r>
              <a:rPr lang="en-US" dirty="0" smtClean="0"/>
              <a:t>Level 2</a:t>
            </a:r>
          </a:p>
          <a:p>
            <a:pPr lvl="2" eaLnBrk="1" latinLnBrk="0" hangingPunct="1"/>
            <a:r>
              <a:rPr lang="en-US" dirty="0" smtClean="0"/>
              <a:t>Level 3</a:t>
            </a:r>
          </a:p>
        </p:txBody>
      </p:sp>
      <p:sp>
        <p:nvSpPr>
          <p:cNvPr id="2" name="Title 1"/>
          <p:cNvSpPr>
            <a:spLocks noGrp="1"/>
          </p:cNvSpPr>
          <p:nvPr>
            <p:ph type="title"/>
          </p:nvPr>
        </p:nvSpPr>
        <p:spPr>
          <a:xfrm>
            <a:off x="38529" y="475179"/>
            <a:ext cx="9010222" cy="798817"/>
          </a:xfrm>
        </p:spPr>
        <p:txBody>
          <a:bodyPr/>
          <a:lstStyle>
            <a:lvl1pPr>
              <a:defRPr b="1">
                <a:solidFill>
                  <a:srgbClr val="002060"/>
                </a:solidFill>
                <a:latin typeface="Arial Rounded MT Bold" panose="020F0704030504030204" pitchFamily="34" charset="0"/>
              </a:defRPr>
            </a:lvl1pPr>
          </a:lstStyle>
          <a:p>
            <a:r>
              <a:rPr kumimoji="0" lang="en-US" dirty="0" smtClean="0"/>
              <a:t>Click to edit Master title style</a:t>
            </a:r>
            <a:endParaRPr kumimoji="0" lang="en-US" dirty="0"/>
          </a:p>
        </p:txBody>
      </p:sp>
      <p:sp>
        <p:nvSpPr>
          <p:cNvPr id="7" name="TextBox 6"/>
          <p:cNvSpPr txBox="1"/>
          <p:nvPr userDrawn="1"/>
        </p:nvSpPr>
        <p:spPr>
          <a:xfrm>
            <a:off x="25687" y="19051"/>
            <a:ext cx="4262705" cy="276999"/>
          </a:xfrm>
          <a:prstGeom prst="rect">
            <a:avLst/>
          </a:prstGeom>
          <a:noFill/>
        </p:spPr>
        <p:txBody>
          <a:bodyPr wrap="none" rtlCol="0">
            <a:spAutoFit/>
          </a:bodyPr>
          <a:lstStyle/>
          <a:p>
            <a:r>
              <a:rPr lang="en-US" sz="1200" b="1" i="0" dirty="0" smtClean="0">
                <a:solidFill>
                  <a:schemeClr val="bg1"/>
                </a:solidFill>
                <a:latin typeface="Century Gothic" panose="020B0502020202020204" pitchFamily="34" charset="0"/>
              </a:rPr>
              <a:t>CO2015</a:t>
            </a:r>
            <a:r>
              <a:rPr lang="en-US" sz="1200" b="1" i="0" baseline="0" dirty="0" smtClean="0">
                <a:solidFill>
                  <a:schemeClr val="bg1"/>
                </a:solidFill>
                <a:latin typeface="Century Gothic" panose="020B0502020202020204" pitchFamily="34" charset="0"/>
              </a:rPr>
              <a:t> </a:t>
            </a:r>
            <a:r>
              <a:rPr lang="en-US" sz="1200" b="1" i="0" dirty="0" smtClean="0">
                <a:solidFill>
                  <a:schemeClr val="bg1"/>
                </a:solidFill>
                <a:latin typeface="Century Gothic" panose="020B0502020202020204" pitchFamily="34" charset="0"/>
              </a:rPr>
              <a:t>– EDC </a:t>
            </a:r>
            <a:r>
              <a:rPr lang="vi-VN" sz="1200" b="1" i="0" dirty="0" smtClean="0">
                <a:solidFill>
                  <a:schemeClr val="bg1"/>
                </a:solidFill>
                <a:latin typeface="Century Gothic" panose="020B0502020202020204" pitchFamily="34" charset="0"/>
              </a:rPr>
              <a:t>Spring 2017</a:t>
            </a:r>
            <a:r>
              <a:rPr lang="en-US" sz="1200" b="1" i="0" dirty="0" smtClean="0">
                <a:solidFill>
                  <a:schemeClr val="bg1"/>
                </a:solidFill>
                <a:latin typeface="Century Gothic" panose="020B0502020202020204" pitchFamily="34" charset="0"/>
              </a:rPr>
              <a:t> – </a:t>
            </a:r>
            <a:r>
              <a:rPr lang="en-US" sz="1200" b="1" i="0" dirty="0" smtClean="0">
                <a:solidFill>
                  <a:srgbClr val="FFC000"/>
                </a:solidFill>
                <a:latin typeface="Century Gothic" panose="020B0502020202020204" pitchFamily="34" charset="0"/>
              </a:rPr>
              <a:t>Diode and Its Applications</a:t>
            </a:r>
            <a:endParaRPr lang="en-US" sz="1200" b="1" i="0" dirty="0">
              <a:solidFill>
                <a:srgbClr val="FFC000"/>
              </a:solidFill>
              <a:latin typeface="Century Gothic" panose="020B0502020202020204" pitchFamily="34" charset="0"/>
            </a:endParaRPr>
          </a:p>
        </p:txBody>
      </p:sp>
      <p:sp>
        <p:nvSpPr>
          <p:cNvPr id="5" name="TextBox 4"/>
          <p:cNvSpPr txBox="1"/>
          <p:nvPr userDrawn="1"/>
        </p:nvSpPr>
        <p:spPr>
          <a:xfrm>
            <a:off x="8810625" y="6591300"/>
            <a:ext cx="351378" cy="276999"/>
          </a:xfrm>
          <a:prstGeom prst="rect">
            <a:avLst/>
          </a:prstGeom>
          <a:noFill/>
        </p:spPr>
        <p:txBody>
          <a:bodyPr wrap="none" rtlCol="0">
            <a:spAutoFit/>
          </a:bodyPr>
          <a:lstStyle/>
          <a:p>
            <a:pPr algn="ctr"/>
            <a:fld id="{40262010-AD51-4252-9881-6947E88E89FD}" type="slidenum">
              <a:rPr lang="en-US" sz="1200" b="1" smtClean="0">
                <a:solidFill>
                  <a:schemeClr val="accent2">
                    <a:lumMod val="75000"/>
                  </a:schemeClr>
                </a:solidFill>
                <a:latin typeface="Century Gothic" pitchFamily="34" charset="0"/>
              </a:rPr>
              <a:pPr algn="ctr"/>
              <a:t>‹#›</a:t>
            </a:fld>
            <a:endParaRPr lang="en-US" sz="1200" b="1" dirty="0">
              <a:solidFill>
                <a:schemeClr val="accent2">
                  <a:lumMod val="75000"/>
                </a:schemeClr>
              </a:solidFill>
              <a:latin typeface="Century Gothic" pitchFamily="34" charset="0"/>
            </a:endParaRP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45719"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722313" y="1981204"/>
            <a:ext cx="77724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Content Placeholder 2"/>
          <p:cNvSpPr>
            <a:spLocks noGrp="1"/>
          </p:cNvSpPr>
          <p:nvPr>
            <p:ph sz="half" idx="1"/>
          </p:nvPr>
        </p:nvSpPr>
        <p:spPr>
          <a:xfrm>
            <a:off x="457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2/21/2019</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6"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3"/>
          </p:nvPr>
        </p:nvSpPr>
        <p:spPr>
          <a:xfrm>
            <a:off x="4721227" y="2244970"/>
            <a:ext cx="4041775"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p:spPr>
        <p:txBody>
          <a:bodyPr/>
          <a:lstStyle/>
          <a:p>
            <a:fld id="{9FA4CAD8-0EA7-4615-B69B-B2F199EF3A93}" type="datetime1">
              <a:rPr lang="en-US" smtClean="0"/>
              <a:t>2/21/2019</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2/21/2019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90"/>
            <a:ext cx="5102352"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5353496" y="2010730"/>
            <a:ext cx="338328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2/21/2019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12"/>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2"/>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2" y="308280"/>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5410184" y="36025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5410202" y="440116"/>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2/21/2019</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51" indent="-256026" algn="l" rtl="0" eaLnBrk="1" latinLnBrk="0" hangingPunct="1">
        <a:spcBef>
          <a:spcPts val="300"/>
        </a:spcBef>
        <a:buClr>
          <a:schemeClr val="accent3"/>
        </a:buClr>
        <a:buFont typeface="Georgia"/>
        <a:buChar char="•"/>
        <a:defRPr kumimoji="0" sz="2800" kern="1200">
          <a:solidFill>
            <a:schemeClr val="tx2"/>
          </a:solidFill>
          <a:latin typeface="Maiandra GD" panose="020E0502030308020204" pitchFamily="34" charset="0"/>
          <a:ea typeface="+mn-ea"/>
          <a:cs typeface="+mn-cs"/>
        </a:defRPr>
      </a:lvl1pPr>
      <a:lvl2pPr marL="658352" indent="-246882" algn="l" rtl="0" eaLnBrk="1" latinLnBrk="0" hangingPunct="1">
        <a:spcBef>
          <a:spcPts val="300"/>
        </a:spcBef>
        <a:buClr>
          <a:schemeClr val="accent2"/>
        </a:buClr>
        <a:buFont typeface="Georgia"/>
        <a:buChar char="▫"/>
        <a:defRPr kumimoji="0" sz="2600" kern="1200">
          <a:solidFill>
            <a:schemeClr val="tx2"/>
          </a:solidFill>
          <a:latin typeface="Maiandra GD" panose="020E0502030308020204" pitchFamily="34" charset="0"/>
          <a:ea typeface="+mn-ea"/>
          <a:cs typeface="+mn-cs"/>
        </a:defRPr>
      </a:lvl2pPr>
      <a:lvl3pPr marL="923521" indent="-219451"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aiandra GD" panose="020E0502030308020204" pitchFamily="34" charset="0"/>
          <a:ea typeface="+mn-ea"/>
          <a:cs typeface="+mn-cs"/>
        </a:defRPr>
      </a:lvl3pPr>
      <a:lvl4pPr marL="1179547" indent="-201163"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aiandra GD" panose="020E0502030308020204" pitchFamily="34" charset="0"/>
          <a:ea typeface="+mn-ea"/>
          <a:cs typeface="+mn-cs"/>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aiandra GD" panose="020E0502030308020204" pitchFamily="34" charset="0"/>
          <a:ea typeface="+mn-ea"/>
          <a:cs typeface="+mn-cs"/>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51.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88.gif"/><Relationship Id="rId1" Type="http://schemas.openxmlformats.org/officeDocument/2006/relationships/slideLayout" Target="../slideLayouts/slideLayout2.xml"/><Relationship Id="rId4" Type="http://schemas.openxmlformats.org/officeDocument/2006/relationships/image" Target="../media/image9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Video/p-n-Juction-And-Diodes.mp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403" y="751116"/>
            <a:ext cx="8763654" cy="2525484"/>
          </a:xfrm>
        </p:spPr>
        <p:txBody>
          <a:bodyPr>
            <a:normAutofit/>
          </a:bodyPr>
          <a:lstStyle/>
          <a:p>
            <a:pPr algn="ctr"/>
            <a:r>
              <a:rPr lang="en-US" dirty="0" smtClean="0"/>
              <a:t>CO2015</a:t>
            </a:r>
            <a:br>
              <a:rPr lang="en-US" dirty="0" smtClean="0"/>
            </a:br>
            <a:r>
              <a:rPr lang="en-US" dirty="0" smtClean="0">
                <a:solidFill>
                  <a:srgbClr val="FFFF00"/>
                </a:solidFill>
              </a:rPr>
              <a:t/>
            </a:r>
            <a:br>
              <a:rPr lang="en-US" dirty="0" smtClean="0">
                <a:solidFill>
                  <a:srgbClr val="FFFF00"/>
                </a:solidFill>
              </a:rPr>
            </a:br>
            <a:r>
              <a:rPr lang="en-US" sz="5400" dirty="0" smtClean="0">
                <a:solidFill>
                  <a:srgbClr val="FFFF00"/>
                </a:solidFill>
              </a:rPr>
              <a:t>Diode &amp; Its Applications</a:t>
            </a:r>
            <a:endParaRPr lang="en-US" sz="3200" dirty="0"/>
          </a:p>
        </p:txBody>
      </p:sp>
      <p:pic>
        <p:nvPicPr>
          <p:cNvPr id="6" name="Picture 5"/>
          <p:cNvPicPr>
            <a:picLocks noChangeAspect="1"/>
          </p:cNvPicPr>
          <p:nvPr/>
        </p:nvPicPr>
        <p:blipFill rotWithShape="1">
          <a:blip r:embed="rId3"/>
          <a:srcRect l="3844" t="16590" r="6227" b="15691"/>
          <a:stretch/>
        </p:blipFill>
        <p:spPr>
          <a:xfrm>
            <a:off x="6184871" y="6068254"/>
            <a:ext cx="2926471" cy="758716"/>
          </a:xfrm>
          <a:prstGeom prst="rect">
            <a:avLst/>
          </a:prstGeom>
        </p:spPr>
      </p:pic>
      <p:pic>
        <p:nvPicPr>
          <p:cNvPr id="7" name="Picture 4" descr="https://upload.wikimedia.org/wikipedia/commons/thumb/e/e7/Hydrogen_Density_Plots.png/800px-Hydrogen_Density_Plot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6888" y="4264730"/>
            <a:ext cx="2330198" cy="21175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t="9424" b="7709"/>
          <a:stretch/>
        </p:blipFill>
        <p:spPr>
          <a:xfrm>
            <a:off x="184403" y="4018813"/>
            <a:ext cx="4845884" cy="2808157"/>
          </a:xfrm>
          <a:prstGeom prst="rect">
            <a:avLst/>
          </a:prstGeom>
        </p:spPr>
      </p:pic>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One end of a silicon or germanium crystal can be doped as a p-type material and the other end as an n-type material.</a:t>
            </a:r>
          </a:p>
          <a:p>
            <a:pPr algn="just"/>
            <a:r>
              <a:rPr lang="en-US" dirty="0">
                <a:latin typeface="Maiandra GD" panose="020E0502030308020204" pitchFamily="34" charset="0"/>
              </a:rPr>
              <a:t>At the p-n junction, the excess conduction-band electrons on the n-type side are attracted to the valence-band holes on the p-type side.</a:t>
            </a:r>
          </a:p>
          <a:p>
            <a:pPr algn="just"/>
            <a:endParaRPr lang="en-US" dirty="0" smtClean="0">
              <a:solidFill>
                <a:srgbClr val="0070C0"/>
              </a:solidFill>
            </a:endParaRPr>
          </a:p>
        </p:txBody>
      </p:sp>
      <p:sp>
        <p:nvSpPr>
          <p:cNvPr id="3" name="Title 2"/>
          <p:cNvSpPr>
            <a:spLocks noGrp="1"/>
          </p:cNvSpPr>
          <p:nvPr>
            <p:ph type="title"/>
          </p:nvPr>
        </p:nvSpPr>
        <p:spPr/>
        <p:txBody>
          <a:bodyPr/>
          <a:lstStyle/>
          <a:p>
            <a:r>
              <a:rPr lang="en-US" dirty="0"/>
              <a:t>PN Junction and Diode</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006" y="4156460"/>
            <a:ext cx="4511040" cy="261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66" y="4482874"/>
            <a:ext cx="2996394" cy="196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02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30" y="1376737"/>
            <a:ext cx="8604026" cy="5197799"/>
          </a:xfrm>
        </p:spPr>
        <p:txBody>
          <a:bodyPr/>
          <a:lstStyle/>
          <a:p>
            <a:r>
              <a:rPr lang="en-US" altLang="en-US" sz="2800" dirty="0" smtClean="0">
                <a:latin typeface="Maiandra GD" panose="020E0502030308020204" pitchFamily="34" charset="0"/>
                <a:cs typeface="Arial" charset="0"/>
              </a:rPr>
              <a:t>No </a:t>
            </a:r>
            <a:r>
              <a:rPr lang="en-US" altLang="en-US" sz="2800" dirty="0">
                <a:latin typeface="Maiandra GD" panose="020E0502030308020204" pitchFamily="34" charset="0"/>
                <a:cs typeface="Arial" charset="0"/>
              </a:rPr>
              <a:t>external voltage is applied: </a:t>
            </a:r>
            <a:r>
              <a:rPr lang="en-US" altLang="en-US" sz="2800" i="1" dirty="0">
                <a:latin typeface="Maiandra GD" panose="020E0502030308020204" pitchFamily="34" charset="0"/>
                <a:cs typeface="Arial" charset="0"/>
              </a:rPr>
              <a:t>V</a:t>
            </a:r>
            <a:r>
              <a:rPr lang="en-US" altLang="en-US" sz="2800" i="1" baseline="-25000" dirty="0">
                <a:latin typeface="Maiandra GD" panose="020E0502030308020204" pitchFamily="34" charset="0"/>
                <a:cs typeface="Arial" charset="0"/>
              </a:rPr>
              <a:t>D</a:t>
            </a:r>
            <a:r>
              <a:rPr lang="en-US" altLang="en-US" sz="2800" dirty="0">
                <a:latin typeface="Maiandra GD" panose="020E0502030308020204" pitchFamily="34" charset="0"/>
                <a:cs typeface="Arial" charset="0"/>
              </a:rPr>
              <a:t> = 0 V </a:t>
            </a:r>
            <a:endParaRPr lang="en-US" altLang="en-US" sz="2800" dirty="0" smtClean="0">
              <a:latin typeface="Maiandra GD" panose="020E0502030308020204" pitchFamily="34" charset="0"/>
              <a:cs typeface="Arial" charset="0"/>
            </a:endParaRPr>
          </a:p>
          <a:p>
            <a:endParaRPr lang="en-US" altLang="en-US" sz="2800" dirty="0">
              <a:latin typeface="Maiandra GD" panose="020E0502030308020204" pitchFamily="34" charset="0"/>
              <a:cs typeface="Arial" charset="0"/>
            </a:endParaRPr>
          </a:p>
          <a:p>
            <a:r>
              <a:rPr lang="en-US" altLang="en-US" sz="2800" dirty="0" smtClean="0">
                <a:latin typeface="Maiandra GD" panose="020E0502030308020204" pitchFamily="34" charset="0"/>
                <a:cs typeface="Arial" charset="0"/>
              </a:rPr>
              <a:t>There </a:t>
            </a:r>
            <a:r>
              <a:rPr lang="en-US" altLang="en-US" sz="2800" dirty="0">
                <a:latin typeface="Maiandra GD" panose="020E0502030308020204" pitchFamily="34" charset="0"/>
                <a:cs typeface="Arial" charset="0"/>
              </a:rPr>
              <a:t>is no diode current:  </a:t>
            </a:r>
            <a:r>
              <a:rPr lang="en-US" altLang="en-US" sz="2800" i="1" dirty="0">
                <a:latin typeface="Maiandra GD" panose="020E0502030308020204" pitchFamily="34" charset="0"/>
                <a:cs typeface="Arial" charset="0"/>
              </a:rPr>
              <a:t>I</a:t>
            </a:r>
            <a:r>
              <a:rPr lang="en-US" altLang="en-US" sz="2800" i="1" baseline="-25000" dirty="0">
                <a:latin typeface="Maiandra GD" panose="020E0502030308020204" pitchFamily="34" charset="0"/>
                <a:cs typeface="Arial" charset="0"/>
              </a:rPr>
              <a:t>D</a:t>
            </a:r>
            <a:r>
              <a:rPr lang="en-US" altLang="en-US" sz="2800" dirty="0">
                <a:latin typeface="Maiandra GD" panose="020E0502030308020204" pitchFamily="34" charset="0"/>
                <a:cs typeface="Arial" charset="0"/>
              </a:rPr>
              <a:t> = 0 </a:t>
            </a:r>
            <a:r>
              <a:rPr lang="en-US" altLang="en-US" sz="2800" dirty="0" smtClean="0">
                <a:latin typeface="Maiandra GD" panose="020E0502030308020204" pitchFamily="34" charset="0"/>
                <a:cs typeface="Arial" charset="0"/>
              </a:rPr>
              <a:t>A</a:t>
            </a:r>
          </a:p>
          <a:p>
            <a:endParaRPr lang="en-US" altLang="en-US" sz="2800" dirty="0">
              <a:latin typeface="Maiandra GD" panose="020E0502030308020204" pitchFamily="34" charset="0"/>
              <a:cs typeface="Arial" charset="0"/>
            </a:endParaRPr>
          </a:p>
          <a:p>
            <a:r>
              <a:rPr lang="en-US" altLang="en-US" sz="2800" dirty="0" smtClean="0">
                <a:latin typeface="Maiandra GD" panose="020E0502030308020204" pitchFamily="34" charset="0"/>
                <a:cs typeface="Arial" charset="0"/>
              </a:rPr>
              <a:t>Only </a:t>
            </a:r>
            <a:r>
              <a:rPr lang="en-US" altLang="en-US" sz="2800" dirty="0">
                <a:latin typeface="Maiandra GD" panose="020E0502030308020204" pitchFamily="34" charset="0"/>
                <a:cs typeface="Arial" charset="0"/>
              </a:rPr>
              <a:t>a modest depletion region exists</a:t>
            </a:r>
          </a:p>
          <a:p>
            <a:endParaRPr lang="en-US" dirty="0"/>
          </a:p>
        </p:txBody>
      </p:sp>
      <p:sp>
        <p:nvSpPr>
          <p:cNvPr id="3" name="Title 2"/>
          <p:cNvSpPr>
            <a:spLocks noGrp="1"/>
          </p:cNvSpPr>
          <p:nvPr>
            <p:ph type="title"/>
          </p:nvPr>
        </p:nvSpPr>
        <p:spPr/>
        <p:txBody>
          <a:bodyPr/>
          <a:lstStyle/>
          <a:p>
            <a:r>
              <a:rPr lang="en-US" dirty="0" smtClean="0"/>
              <a:t>Diode – No Bias </a:t>
            </a:r>
            <a:endParaRPr lang="en-US" dirty="0"/>
          </a:p>
        </p:txBody>
      </p:sp>
      <p:pic>
        <p:nvPicPr>
          <p:cNvPr id="4" name="Picture 8" descr="fg01_012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5840" y="3994402"/>
            <a:ext cx="2895600" cy="2682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79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4518723" cy="5197799"/>
          </a:xfrm>
        </p:spPr>
        <p:txBody>
          <a:bodyPr>
            <a:normAutofit fontScale="92500"/>
          </a:bodyPr>
          <a:lstStyle/>
          <a:p>
            <a:pPr algn="just"/>
            <a:r>
              <a:rPr lang="en-US" altLang="en-US" sz="2400" dirty="0">
                <a:latin typeface="Maiandra GD" panose="020E0502030308020204" pitchFamily="34" charset="0"/>
                <a:cs typeface="Arial" charset="0"/>
              </a:rPr>
              <a:t>External voltage is applied across the </a:t>
            </a:r>
            <a:r>
              <a:rPr lang="en-US" altLang="en-US" sz="2400" i="1" dirty="0">
                <a:latin typeface="Maiandra GD" panose="020E0502030308020204" pitchFamily="34" charset="0"/>
                <a:cs typeface="Arial" charset="0"/>
              </a:rPr>
              <a:t>p-n</a:t>
            </a:r>
            <a:r>
              <a:rPr lang="en-US" altLang="en-US" sz="2400" dirty="0">
                <a:latin typeface="Maiandra GD" panose="020E0502030308020204" pitchFamily="34" charset="0"/>
                <a:cs typeface="Arial" charset="0"/>
              </a:rPr>
              <a:t> junction in the same polarity as the </a:t>
            </a:r>
            <a:r>
              <a:rPr lang="en-US" altLang="en-US" sz="2400" i="1" dirty="0">
                <a:latin typeface="Maiandra GD" panose="020E0502030308020204" pitchFamily="34" charset="0"/>
                <a:cs typeface="Arial" charset="0"/>
              </a:rPr>
              <a:t>p</a:t>
            </a:r>
            <a:r>
              <a:rPr lang="en-US" altLang="en-US" sz="2400" dirty="0">
                <a:latin typeface="Maiandra GD" panose="020E0502030308020204" pitchFamily="34" charset="0"/>
                <a:cs typeface="Arial" charset="0"/>
              </a:rPr>
              <a:t>- and </a:t>
            </a:r>
            <a:r>
              <a:rPr lang="en-US" altLang="en-US" sz="2400" i="1" dirty="0">
                <a:latin typeface="Maiandra GD" panose="020E0502030308020204" pitchFamily="34" charset="0"/>
                <a:cs typeface="Arial" charset="0"/>
              </a:rPr>
              <a:t>n</a:t>
            </a:r>
            <a:r>
              <a:rPr lang="en-US" altLang="en-US" sz="2400" dirty="0">
                <a:latin typeface="Maiandra GD" panose="020E0502030308020204" pitchFamily="34" charset="0"/>
                <a:cs typeface="Arial" charset="0"/>
              </a:rPr>
              <a:t>-type materials</a:t>
            </a:r>
            <a:r>
              <a:rPr lang="en-US" altLang="en-US" sz="2400" dirty="0" smtClean="0">
                <a:latin typeface="Maiandra GD" panose="020E0502030308020204" pitchFamily="34" charset="0"/>
                <a:cs typeface="Arial" charset="0"/>
              </a:rPr>
              <a:t>.</a:t>
            </a:r>
          </a:p>
          <a:p>
            <a:pPr algn="just"/>
            <a:endParaRPr lang="en-US" altLang="en-US" sz="2400" dirty="0" smtClean="0">
              <a:solidFill>
                <a:srgbClr val="000000"/>
              </a:solidFill>
              <a:latin typeface="Maiandra GD" panose="020E0502030308020204" pitchFamily="34" charset="0"/>
              <a:cs typeface="Arial" charset="0"/>
            </a:endParaRPr>
          </a:p>
          <a:p>
            <a:pPr algn="just"/>
            <a:r>
              <a:rPr lang="en-US" altLang="en-US" sz="2400" dirty="0" smtClean="0">
                <a:solidFill>
                  <a:srgbClr val="000000"/>
                </a:solidFill>
                <a:latin typeface="Maiandra GD" panose="020E0502030308020204" pitchFamily="34" charset="0"/>
                <a:cs typeface="Arial" charset="0"/>
              </a:rPr>
              <a:t>The </a:t>
            </a:r>
            <a:r>
              <a:rPr lang="en-US" altLang="en-US" sz="2400" dirty="0">
                <a:solidFill>
                  <a:srgbClr val="000000"/>
                </a:solidFill>
                <a:latin typeface="Maiandra GD" panose="020E0502030308020204" pitchFamily="34" charset="0"/>
                <a:cs typeface="Arial" charset="0"/>
              </a:rPr>
              <a:t>forward voltage causes the depletion region to narrow.</a:t>
            </a:r>
          </a:p>
          <a:p>
            <a:pPr algn="just"/>
            <a:endParaRPr lang="en-US" altLang="en-US" sz="2400" dirty="0" smtClean="0">
              <a:solidFill>
                <a:srgbClr val="000000"/>
              </a:solidFill>
              <a:latin typeface="Maiandra GD" panose="020E0502030308020204" pitchFamily="34" charset="0"/>
              <a:cs typeface="Arial" charset="0"/>
            </a:endParaRPr>
          </a:p>
          <a:p>
            <a:pPr algn="just"/>
            <a:r>
              <a:rPr lang="en-US" altLang="en-US" sz="2400" dirty="0" smtClean="0">
                <a:solidFill>
                  <a:srgbClr val="000000"/>
                </a:solidFill>
                <a:latin typeface="Maiandra GD" panose="020E0502030308020204" pitchFamily="34" charset="0"/>
                <a:cs typeface="Arial" charset="0"/>
              </a:rPr>
              <a:t>The </a:t>
            </a:r>
            <a:r>
              <a:rPr lang="en-US" altLang="en-US" sz="2400" dirty="0">
                <a:solidFill>
                  <a:srgbClr val="000000"/>
                </a:solidFill>
                <a:latin typeface="Maiandra GD" panose="020E0502030308020204" pitchFamily="34" charset="0"/>
                <a:cs typeface="Arial" charset="0"/>
              </a:rPr>
              <a:t>electrons and holes are pushed toward the </a:t>
            </a:r>
            <a:r>
              <a:rPr lang="en-US" altLang="en-US" sz="2400" i="1" dirty="0">
                <a:solidFill>
                  <a:srgbClr val="000000"/>
                </a:solidFill>
                <a:latin typeface="Maiandra GD" panose="020E0502030308020204" pitchFamily="34" charset="0"/>
                <a:cs typeface="Arial" charset="0"/>
              </a:rPr>
              <a:t>p-n</a:t>
            </a:r>
            <a:r>
              <a:rPr lang="en-US" altLang="en-US" sz="2400" dirty="0">
                <a:solidFill>
                  <a:srgbClr val="000000"/>
                </a:solidFill>
                <a:latin typeface="Maiandra GD" panose="020E0502030308020204" pitchFamily="34" charset="0"/>
                <a:cs typeface="Arial" charset="0"/>
              </a:rPr>
              <a:t> junction</a:t>
            </a:r>
            <a:r>
              <a:rPr lang="en-US" altLang="en-US" sz="2400" dirty="0" smtClean="0">
                <a:solidFill>
                  <a:srgbClr val="000000"/>
                </a:solidFill>
                <a:latin typeface="Maiandra GD" panose="020E0502030308020204" pitchFamily="34" charset="0"/>
                <a:cs typeface="Arial" charset="0"/>
              </a:rPr>
              <a:t>.</a:t>
            </a:r>
          </a:p>
          <a:p>
            <a:pPr algn="just"/>
            <a:endParaRPr lang="en-US" altLang="en-US" sz="2400" dirty="0" smtClean="0">
              <a:solidFill>
                <a:srgbClr val="FFFF66"/>
              </a:solidFill>
              <a:latin typeface="Maiandra GD" panose="020E0502030308020204" pitchFamily="34" charset="0"/>
              <a:cs typeface="Arial" charset="0"/>
            </a:endParaRPr>
          </a:p>
          <a:p>
            <a:pPr algn="just"/>
            <a:r>
              <a:rPr lang="en-US" altLang="en-US" sz="2400" dirty="0" smtClean="0">
                <a:solidFill>
                  <a:srgbClr val="0000FF"/>
                </a:solidFill>
                <a:latin typeface="Maiandra GD" panose="020E0502030308020204" pitchFamily="34" charset="0"/>
                <a:cs typeface="Arial" charset="0"/>
              </a:rPr>
              <a:t>The </a:t>
            </a:r>
            <a:r>
              <a:rPr lang="en-US" altLang="en-US" sz="2400" dirty="0">
                <a:solidFill>
                  <a:srgbClr val="0000FF"/>
                </a:solidFill>
                <a:latin typeface="Maiandra GD" panose="020E0502030308020204" pitchFamily="34" charset="0"/>
                <a:cs typeface="Arial" charset="0"/>
              </a:rPr>
              <a:t>electrons and holes have sufficient energy to cross the </a:t>
            </a:r>
            <a:r>
              <a:rPr lang="en-US" altLang="en-US" sz="2400" i="1" dirty="0">
                <a:solidFill>
                  <a:srgbClr val="0000FF"/>
                </a:solidFill>
                <a:latin typeface="Maiandra GD" panose="020E0502030308020204" pitchFamily="34" charset="0"/>
                <a:cs typeface="Arial" charset="0"/>
              </a:rPr>
              <a:t>p-n</a:t>
            </a:r>
            <a:r>
              <a:rPr lang="en-US" altLang="en-US" sz="2400" dirty="0">
                <a:solidFill>
                  <a:srgbClr val="0000FF"/>
                </a:solidFill>
                <a:latin typeface="Maiandra GD" panose="020E0502030308020204" pitchFamily="34" charset="0"/>
                <a:cs typeface="Arial" charset="0"/>
              </a:rPr>
              <a:t> junction</a:t>
            </a:r>
            <a:endParaRPr lang="en-US" altLang="ko-KR" sz="2400" dirty="0">
              <a:solidFill>
                <a:srgbClr val="0000FF"/>
              </a:solidFill>
              <a:latin typeface="Maiandra GD" panose="020E0502030308020204" pitchFamily="34" charset="0"/>
              <a:ea typeface="굴림" charset="-127"/>
            </a:endParaRPr>
          </a:p>
          <a:p>
            <a:pPr algn="just"/>
            <a:endParaRPr lang="en-US" altLang="en-US" sz="2400" dirty="0">
              <a:cs typeface="Arial" charset="0"/>
            </a:endParaRPr>
          </a:p>
          <a:p>
            <a:pPr algn="just"/>
            <a:endParaRPr lang="en-US" sz="2400" dirty="0"/>
          </a:p>
        </p:txBody>
      </p:sp>
      <p:sp>
        <p:nvSpPr>
          <p:cNvPr id="3" name="Title 2"/>
          <p:cNvSpPr>
            <a:spLocks noGrp="1"/>
          </p:cNvSpPr>
          <p:nvPr>
            <p:ph type="title"/>
          </p:nvPr>
        </p:nvSpPr>
        <p:spPr/>
        <p:txBody>
          <a:bodyPr/>
          <a:lstStyle/>
          <a:p>
            <a:r>
              <a:rPr lang="en-US" dirty="0" smtClean="0"/>
              <a:t>Diode – Forward Bias</a:t>
            </a:r>
            <a:endParaRPr lang="en-US" dirty="0"/>
          </a:p>
        </p:txBody>
      </p:sp>
      <p:pic>
        <p:nvPicPr>
          <p:cNvPr id="6" name="Picture 12" descr="fg01_0140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4120" y="1397710"/>
            <a:ext cx="4297363" cy="30241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8" descr="fg01_0140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5124" y="4545611"/>
            <a:ext cx="2036761" cy="221025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5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4968900" cy="5197799"/>
          </a:xfrm>
        </p:spPr>
        <p:txBody>
          <a:bodyPr>
            <a:normAutofit fontScale="92500" lnSpcReduction="10000"/>
          </a:bodyPr>
          <a:lstStyle/>
          <a:p>
            <a:pPr algn="just">
              <a:spcBef>
                <a:spcPct val="50000"/>
              </a:spcBef>
            </a:pPr>
            <a:r>
              <a:rPr lang="en-US" altLang="en-US" sz="2400" dirty="0">
                <a:latin typeface="Maiandra GD" panose="020E0502030308020204" pitchFamily="34" charset="0"/>
                <a:cs typeface="Arial" charset="0"/>
              </a:rPr>
              <a:t>External voltage is applied across the </a:t>
            </a:r>
            <a:r>
              <a:rPr lang="en-US" altLang="en-US" sz="2400" i="1" dirty="0">
                <a:latin typeface="Maiandra GD" panose="020E0502030308020204" pitchFamily="34" charset="0"/>
                <a:cs typeface="Arial" charset="0"/>
              </a:rPr>
              <a:t>p-n</a:t>
            </a:r>
            <a:r>
              <a:rPr lang="en-US" altLang="en-US" sz="2400" dirty="0">
                <a:latin typeface="Maiandra GD" panose="020E0502030308020204" pitchFamily="34" charset="0"/>
                <a:cs typeface="Arial" charset="0"/>
              </a:rPr>
              <a:t> junction in the opposite polarity of the </a:t>
            </a:r>
            <a:r>
              <a:rPr lang="en-US" altLang="en-US" sz="2400" i="1" dirty="0">
                <a:latin typeface="Maiandra GD" panose="020E0502030308020204" pitchFamily="34" charset="0"/>
                <a:cs typeface="Arial" charset="0"/>
              </a:rPr>
              <a:t>p</a:t>
            </a:r>
            <a:r>
              <a:rPr lang="en-US" altLang="en-US" sz="2400" dirty="0">
                <a:latin typeface="Maiandra GD" panose="020E0502030308020204" pitchFamily="34" charset="0"/>
                <a:cs typeface="Arial" charset="0"/>
              </a:rPr>
              <a:t>- and </a:t>
            </a:r>
            <a:r>
              <a:rPr lang="en-US" altLang="en-US" sz="2400" i="1" dirty="0">
                <a:latin typeface="Maiandra GD" panose="020E0502030308020204" pitchFamily="34" charset="0"/>
                <a:cs typeface="Arial" charset="0"/>
              </a:rPr>
              <a:t>n</a:t>
            </a:r>
            <a:r>
              <a:rPr lang="en-US" altLang="en-US" sz="2400" dirty="0">
                <a:latin typeface="Maiandra GD" panose="020E0502030308020204" pitchFamily="34" charset="0"/>
                <a:cs typeface="Arial" charset="0"/>
              </a:rPr>
              <a:t>-type materials.</a:t>
            </a:r>
          </a:p>
          <a:p>
            <a:pPr algn="just"/>
            <a:endParaRPr lang="en-US" altLang="en-US" sz="2400" dirty="0" smtClean="0">
              <a:solidFill>
                <a:srgbClr val="000000"/>
              </a:solidFill>
              <a:latin typeface="Maiandra GD" panose="020E0502030308020204" pitchFamily="34" charset="0"/>
              <a:cs typeface="Arial" charset="0"/>
            </a:endParaRPr>
          </a:p>
          <a:p>
            <a:pPr algn="just"/>
            <a:r>
              <a:rPr lang="en-US" altLang="en-US" sz="2400" dirty="0">
                <a:solidFill>
                  <a:srgbClr val="000000"/>
                </a:solidFill>
                <a:latin typeface="Maiandra GD" panose="020E0502030308020204" pitchFamily="34" charset="0"/>
                <a:cs typeface="Arial" charset="0"/>
              </a:rPr>
              <a:t>The reverse voltage causes the depletion region to widen</a:t>
            </a:r>
            <a:r>
              <a:rPr lang="en-US" altLang="en-US" sz="2400" dirty="0" smtClean="0">
                <a:solidFill>
                  <a:srgbClr val="000000"/>
                </a:solidFill>
                <a:latin typeface="Maiandra GD" panose="020E0502030308020204" pitchFamily="34" charset="0"/>
                <a:cs typeface="Arial" charset="0"/>
              </a:rPr>
              <a:t>.</a:t>
            </a:r>
          </a:p>
          <a:p>
            <a:pPr algn="just"/>
            <a:endParaRPr lang="en-US" altLang="en-US" sz="2400" dirty="0">
              <a:solidFill>
                <a:srgbClr val="000000"/>
              </a:solidFill>
              <a:latin typeface="Maiandra GD" panose="020E0502030308020204" pitchFamily="34" charset="0"/>
              <a:cs typeface="Arial" charset="0"/>
            </a:endParaRPr>
          </a:p>
          <a:p>
            <a:pPr algn="just"/>
            <a:r>
              <a:rPr lang="en-US" altLang="en-US" sz="2400" dirty="0">
                <a:solidFill>
                  <a:srgbClr val="000000"/>
                </a:solidFill>
                <a:latin typeface="Maiandra GD" panose="020E0502030308020204" pitchFamily="34" charset="0"/>
                <a:cs typeface="Arial" charset="0"/>
              </a:rPr>
              <a:t>The electrons in the </a:t>
            </a:r>
            <a:r>
              <a:rPr lang="en-US" altLang="en-US" sz="2400" i="1" dirty="0">
                <a:solidFill>
                  <a:srgbClr val="000000"/>
                </a:solidFill>
                <a:latin typeface="Maiandra GD" panose="020E0502030308020204" pitchFamily="34" charset="0"/>
                <a:cs typeface="Arial" charset="0"/>
              </a:rPr>
              <a:t>n</a:t>
            </a:r>
            <a:r>
              <a:rPr lang="en-US" altLang="en-US" sz="2400" dirty="0">
                <a:solidFill>
                  <a:srgbClr val="000000"/>
                </a:solidFill>
                <a:latin typeface="Maiandra GD" panose="020E0502030308020204" pitchFamily="34" charset="0"/>
                <a:cs typeface="Arial" charset="0"/>
              </a:rPr>
              <a:t>-type material are attracted toward the positive terminal of the voltage source.</a:t>
            </a:r>
          </a:p>
          <a:p>
            <a:pPr algn="just"/>
            <a:endParaRPr lang="en-US" altLang="en-US" sz="2400" dirty="0" smtClean="0">
              <a:solidFill>
                <a:srgbClr val="FFFF66"/>
              </a:solidFill>
              <a:latin typeface="Maiandra GD" panose="020E0502030308020204" pitchFamily="34" charset="0"/>
              <a:cs typeface="Arial" charset="0"/>
            </a:endParaRPr>
          </a:p>
          <a:p>
            <a:pPr algn="just"/>
            <a:r>
              <a:rPr lang="en-US" altLang="en-US" sz="2400" dirty="0">
                <a:solidFill>
                  <a:srgbClr val="0000FF"/>
                </a:solidFill>
                <a:latin typeface="Maiandra GD" panose="020E0502030308020204" pitchFamily="34" charset="0"/>
                <a:cs typeface="Arial" charset="0"/>
              </a:rPr>
              <a:t>The holes in the </a:t>
            </a:r>
            <a:r>
              <a:rPr lang="en-US" altLang="en-US" sz="2400" i="1" dirty="0">
                <a:solidFill>
                  <a:srgbClr val="0000FF"/>
                </a:solidFill>
                <a:latin typeface="Maiandra GD" panose="020E0502030308020204" pitchFamily="34" charset="0"/>
                <a:cs typeface="Arial" charset="0"/>
              </a:rPr>
              <a:t>p</a:t>
            </a:r>
            <a:r>
              <a:rPr lang="en-US" altLang="en-US" sz="2400" dirty="0">
                <a:solidFill>
                  <a:srgbClr val="0000FF"/>
                </a:solidFill>
                <a:latin typeface="Maiandra GD" panose="020E0502030308020204" pitchFamily="34" charset="0"/>
                <a:cs typeface="Arial" charset="0"/>
              </a:rPr>
              <a:t>-type material are attracted toward the negative terminal of the voltage source.</a:t>
            </a:r>
            <a:endParaRPr lang="en-US" altLang="ko-KR" sz="2400" dirty="0">
              <a:solidFill>
                <a:srgbClr val="0000FF"/>
              </a:solidFill>
              <a:latin typeface="Maiandra GD" panose="020E0502030308020204" pitchFamily="34" charset="0"/>
              <a:ea typeface="굴림" charset="-127"/>
              <a:cs typeface="Arial" charset="0"/>
            </a:endParaRPr>
          </a:p>
          <a:p>
            <a:pPr algn="just"/>
            <a:endParaRPr lang="en-US" altLang="ko-KR" sz="2400" dirty="0">
              <a:solidFill>
                <a:srgbClr val="0000FF"/>
              </a:solidFill>
              <a:ea typeface="굴림" charset="-127"/>
            </a:endParaRPr>
          </a:p>
          <a:p>
            <a:pPr algn="just"/>
            <a:endParaRPr lang="en-US" altLang="en-US" sz="2400" dirty="0">
              <a:cs typeface="Arial" charset="0"/>
            </a:endParaRPr>
          </a:p>
          <a:p>
            <a:pPr algn="just"/>
            <a:endParaRPr lang="en-US" sz="2400" dirty="0"/>
          </a:p>
        </p:txBody>
      </p:sp>
      <p:sp>
        <p:nvSpPr>
          <p:cNvPr id="3" name="Title 2"/>
          <p:cNvSpPr>
            <a:spLocks noGrp="1"/>
          </p:cNvSpPr>
          <p:nvPr>
            <p:ph type="title"/>
          </p:nvPr>
        </p:nvSpPr>
        <p:spPr/>
        <p:txBody>
          <a:bodyPr/>
          <a:lstStyle/>
          <a:p>
            <a:r>
              <a:rPr lang="en-US" dirty="0" smtClean="0"/>
              <a:t>Diode – Reverse Bias</a:t>
            </a:r>
            <a:endParaRPr lang="en-US" dirty="0"/>
          </a:p>
        </p:txBody>
      </p:sp>
      <p:pic>
        <p:nvPicPr>
          <p:cNvPr id="8" name="Picture 10" descr="fg01_013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8494" y="1376737"/>
            <a:ext cx="3690257" cy="300060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descr="fg01_0130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5485" y="4576526"/>
            <a:ext cx="2002972" cy="208172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5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Diode Equivalent Circuit</a:t>
            </a:r>
            <a:endParaRPr lang="en-US" dirty="0"/>
          </a:p>
        </p:txBody>
      </p:sp>
      <p:pic>
        <p:nvPicPr>
          <p:cNvPr id="4" name="Picture 3"/>
          <p:cNvPicPr>
            <a:picLocks noChangeAspect="1"/>
          </p:cNvPicPr>
          <p:nvPr/>
        </p:nvPicPr>
        <p:blipFill>
          <a:blip r:embed="rId2"/>
          <a:stretch>
            <a:fillRect/>
          </a:stretch>
        </p:blipFill>
        <p:spPr>
          <a:xfrm>
            <a:off x="737179" y="2231572"/>
            <a:ext cx="7813292" cy="2783896"/>
          </a:xfrm>
          <a:prstGeom prst="rect">
            <a:avLst/>
          </a:prstGeom>
        </p:spPr>
      </p:pic>
    </p:spTree>
    <p:extLst>
      <p:ext uri="{BB962C8B-B14F-4D97-AF65-F5344CB8AC3E}">
        <p14:creationId xmlns:p14="http://schemas.microsoft.com/office/powerpoint/2010/main" val="8107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400" dirty="0" smtClean="0">
                <a:latin typeface="Maiandra GD" panose="020E0502030308020204" pitchFamily="34" charset="0"/>
              </a:rPr>
              <a:t>Works as a switch</a:t>
            </a:r>
            <a:endParaRPr lang="vi-VN" sz="2400" dirty="0"/>
          </a:p>
          <a:p>
            <a:pPr lvl="1"/>
            <a:r>
              <a:rPr lang="en-US" sz="2000" dirty="0" smtClean="0">
                <a:latin typeface="Maiandra GD" panose="020E0502030308020204" pitchFamily="34" charset="0"/>
              </a:rPr>
              <a:t>Forward bias (switch is close)</a:t>
            </a:r>
            <a:endParaRPr lang="vi-VN" sz="2000" dirty="0"/>
          </a:p>
          <a:p>
            <a:pPr lvl="1"/>
            <a:r>
              <a:rPr lang="en-US" sz="2000" dirty="0" smtClean="0">
                <a:latin typeface="Maiandra GD" panose="020E0502030308020204" pitchFamily="34" charset="0"/>
              </a:rPr>
              <a:t>Reverse bias (switch is open</a:t>
            </a:r>
            <a:r>
              <a:rPr lang="en-US" sz="2000" dirty="0">
                <a:latin typeface="Maiandra GD" panose="020E0502030308020204" pitchFamily="34" charset="0"/>
              </a:rPr>
              <a:t>)</a:t>
            </a:r>
            <a:endParaRPr lang="vi-VN" sz="2000" dirty="0"/>
          </a:p>
          <a:p>
            <a:pPr algn="just"/>
            <a:r>
              <a:rPr lang="en-US" sz="2400" dirty="0" smtClean="0">
                <a:latin typeface="Maiandra GD" panose="020E0502030308020204" pitchFamily="34" charset="0"/>
              </a:rPr>
              <a:t>Threshold </a:t>
            </a:r>
            <a:r>
              <a:rPr lang="en-US" sz="2400" dirty="0">
                <a:latin typeface="Maiandra GD" panose="020E0502030308020204" pitchFamily="34" charset="0"/>
              </a:rPr>
              <a:t>battery </a:t>
            </a:r>
            <a:r>
              <a:rPr lang="en-US" sz="2400" dirty="0" smtClean="0">
                <a:latin typeface="Maiandra GD" panose="020E0502030308020204" pitchFamily="34" charset="0"/>
              </a:rPr>
              <a:t>voltage and internal resistance are ignored. </a:t>
            </a:r>
          </a:p>
          <a:p>
            <a:pPr marL="109725" indent="0">
              <a:buNone/>
            </a:pPr>
            <a:r>
              <a:rPr lang="en-US" sz="2400" dirty="0"/>
              <a:t/>
            </a:r>
            <a:br>
              <a:rPr lang="en-US" sz="2400" dirty="0"/>
            </a:br>
            <a:endParaRPr lang="en-US" sz="2400" dirty="0"/>
          </a:p>
        </p:txBody>
      </p:sp>
      <p:sp>
        <p:nvSpPr>
          <p:cNvPr id="3" name="Title 2"/>
          <p:cNvSpPr>
            <a:spLocks noGrp="1"/>
          </p:cNvSpPr>
          <p:nvPr>
            <p:ph type="title"/>
          </p:nvPr>
        </p:nvSpPr>
        <p:spPr/>
        <p:txBody>
          <a:bodyPr/>
          <a:lstStyle/>
          <a:p>
            <a:r>
              <a:rPr lang="en-US" smtClean="0"/>
              <a:t>Ideal Diode Model</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061" r="31429" b="10953"/>
          <a:stretch/>
        </p:blipFill>
        <p:spPr bwMode="auto">
          <a:xfrm>
            <a:off x="754158" y="3363973"/>
            <a:ext cx="7578962" cy="197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45297" y="5851244"/>
            <a:ext cx="1795684" cy="369332"/>
          </a:xfrm>
          <a:prstGeom prst="rect">
            <a:avLst/>
          </a:prstGeom>
        </p:spPr>
        <p:txBody>
          <a:bodyPr wrap="none">
            <a:spAutoFit/>
          </a:bodyPr>
          <a:lstStyle/>
          <a:p>
            <a:r>
              <a:rPr lang="en-US" b="1" dirty="0">
                <a:solidFill>
                  <a:srgbClr val="0000FF"/>
                </a:solidFill>
                <a:latin typeface="Bookman Old Style" panose="02050604050505020204" pitchFamily="18" charset="0"/>
              </a:rPr>
              <a:t>Forward bias </a:t>
            </a:r>
          </a:p>
        </p:txBody>
      </p:sp>
      <p:sp>
        <p:nvSpPr>
          <p:cNvPr id="6" name="Rectangle 5"/>
          <p:cNvSpPr/>
          <p:nvPr/>
        </p:nvSpPr>
        <p:spPr>
          <a:xfrm>
            <a:off x="6125411" y="5851244"/>
            <a:ext cx="1765227" cy="369332"/>
          </a:xfrm>
          <a:prstGeom prst="rect">
            <a:avLst/>
          </a:prstGeom>
        </p:spPr>
        <p:txBody>
          <a:bodyPr wrap="none">
            <a:spAutoFit/>
          </a:bodyPr>
          <a:lstStyle/>
          <a:p>
            <a:r>
              <a:rPr lang="en-US" b="1" dirty="0" smtClean="0">
                <a:solidFill>
                  <a:srgbClr val="0000FF"/>
                </a:solidFill>
                <a:latin typeface="Bookman Old Style" panose="02050604050505020204" pitchFamily="18" charset="0"/>
              </a:rPr>
              <a:t>Reverse </a:t>
            </a:r>
            <a:r>
              <a:rPr lang="en-US" b="1" dirty="0">
                <a:solidFill>
                  <a:srgbClr val="0000FF"/>
                </a:solidFill>
                <a:latin typeface="Bookman Old Style" panose="02050604050505020204" pitchFamily="18" charset="0"/>
              </a:rPr>
              <a:t>bias </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51" y="5688248"/>
            <a:ext cx="11525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846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299560"/>
            <a:ext cx="9010221" cy="1274976"/>
          </a:xfrm>
        </p:spPr>
        <p:txBody>
          <a:bodyPr>
            <a:normAutofit/>
          </a:bodyPr>
          <a:lstStyle/>
          <a:p>
            <a:r>
              <a:rPr lang="en-US" sz="2400" b="1" dirty="0">
                <a:latin typeface="Maiandra GD" panose="020E0502030308020204" pitchFamily="34" charset="0"/>
              </a:rPr>
              <a:t>Constants</a:t>
            </a:r>
          </a:p>
          <a:p>
            <a:pPr lvl="1"/>
            <a:r>
              <a:rPr lang="en-US" sz="2000" dirty="0" smtClean="0">
                <a:latin typeface="Maiandra GD" panose="020E0502030308020204" pitchFamily="34" charset="0"/>
              </a:rPr>
              <a:t>Silicon Diode: V</a:t>
            </a:r>
            <a:r>
              <a:rPr lang="en-US" sz="2000" baseline="-25000" dirty="0" smtClean="0">
                <a:latin typeface="Maiandra GD" panose="020E0502030308020204" pitchFamily="34" charset="0"/>
              </a:rPr>
              <a:t>F</a:t>
            </a:r>
            <a:r>
              <a:rPr lang="en-US" sz="2000" dirty="0" smtClean="0">
                <a:latin typeface="Maiandra GD" panose="020E0502030308020204" pitchFamily="34" charset="0"/>
              </a:rPr>
              <a:t> </a:t>
            </a:r>
            <a:r>
              <a:rPr lang="en-US" sz="2000" dirty="0">
                <a:latin typeface="Maiandra GD" panose="020E0502030308020204" pitchFamily="34" charset="0"/>
              </a:rPr>
              <a:t>= </a:t>
            </a:r>
            <a:r>
              <a:rPr lang="en-US" sz="2000" dirty="0" smtClean="0">
                <a:latin typeface="Maiandra GD" panose="020E0502030308020204" pitchFamily="34" charset="0"/>
              </a:rPr>
              <a:t>0.7V (V</a:t>
            </a:r>
            <a:r>
              <a:rPr lang="en-US" sz="2000" baseline="-25000" dirty="0" smtClean="0">
                <a:latin typeface="Maiandra GD" panose="020E0502030308020204" pitchFamily="34" charset="0"/>
              </a:rPr>
              <a:t>F</a:t>
            </a:r>
            <a:r>
              <a:rPr lang="en-US" sz="2000" dirty="0" smtClean="0">
                <a:latin typeface="Maiandra GD" panose="020E0502030308020204" pitchFamily="34" charset="0"/>
              </a:rPr>
              <a:t> = V</a:t>
            </a:r>
            <a:r>
              <a:rPr lang="en-US" sz="2000" baseline="-25000" dirty="0" smtClean="0">
                <a:latin typeface="Maiandra GD" panose="020E0502030308020204" pitchFamily="34" charset="0"/>
              </a:rPr>
              <a:t>BIAS</a:t>
            </a:r>
            <a:r>
              <a:rPr lang="en-US" sz="2000" dirty="0" smtClean="0">
                <a:latin typeface="Maiandra GD" panose="020E0502030308020204" pitchFamily="34" charset="0"/>
              </a:rPr>
              <a:t> </a:t>
            </a:r>
            <a:r>
              <a:rPr lang="en-US" sz="2000" dirty="0">
                <a:latin typeface="Maiandra GD" panose="020E0502030308020204" pitchFamily="34" charset="0"/>
              </a:rPr>
              <a:t>if </a:t>
            </a:r>
            <a:r>
              <a:rPr lang="en-US" sz="2000" dirty="0" smtClean="0">
                <a:latin typeface="Maiandra GD" panose="020E0502030308020204" pitchFamily="34" charset="0"/>
              </a:rPr>
              <a:t>V</a:t>
            </a:r>
            <a:r>
              <a:rPr lang="en-US" sz="2000" baseline="-25000" dirty="0" smtClean="0">
                <a:latin typeface="Maiandra GD" panose="020E0502030308020204" pitchFamily="34" charset="0"/>
              </a:rPr>
              <a:t>BIAS</a:t>
            </a:r>
            <a:r>
              <a:rPr lang="en-US" sz="2000" dirty="0" smtClean="0">
                <a:latin typeface="Maiandra GD" panose="020E0502030308020204" pitchFamily="34" charset="0"/>
              </a:rPr>
              <a:t> &lt; 0.7V)</a:t>
            </a:r>
          </a:p>
          <a:p>
            <a:pPr lvl="1"/>
            <a:r>
              <a:rPr lang="en-US" sz="2000" dirty="0" smtClean="0">
                <a:latin typeface="Maiandra GD" panose="020E0502030308020204" pitchFamily="34" charset="0"/>
              </a:rPr>
              <a:t>Germanium </a:t>
            </a:r>
            <a:r>
              <a:rPr lang="en-US" sz="2000" dirty="0">
                <a:latin typeface="Maiandra GD" panose="020E0502030308020204" pitchFamily="34" charset="0"/>
              </a:rPr>
              <a:t>Diode: </a:t>
            </a:r>
            <a:r>
              <a:rPr lang="en-US" sz="2000" dirty="0" smtClean="0">
                <a:latin typeface="Maiandra GD" panose="020E0502030308020204" pitchFamily="34" charset="0"/>
              </a:rPr>
              <a:t>V</a:t>
            </a:r>
            <a:r>
              <a:rPr lang="en-US" sz="2000" baseline="-25000" dirty="0" smtClean="0">
                <a:latin typeface="Maiandra GD" panose="020E0502030308020204" pitchFamily="34" charset="0"/>
              </a:rPr>
              <a:t>F</a:t>
            </a:r>
            <a:r>
              <a:rPr lang="en-US" sz="2000" dirty="0" smtClean="0">
                <a:latin typeface="Maiandra GD" panose="020E0502030308020204" pitchFamily="34" charset="0"/>
              </a:rPr>
              <a:t> </a:t>
            </a:r>
            <a:r>
              <a:rPr lang="en-US" sz="2000" dirty="0">
                <a:latin typeface="Maiandra GD" panose="020E0502030308020204" pitchFamily="34" charset="0"/>
              </a:rPr>
              <a:t>= </a:t>
            </a:r>
            <a:r>
              <a:rPr lang="en-US" sz="2000" dirty="0" smtClean="0">
                <a:latin typeface="Maiandra GD" panose="020E0502030308020204" pitchFamily="34" charset="0"/>
              </a:rPr>
              <a:t>0.3V </a:t>
            </a:r>
            <a:r>
              <a:rPr lang="en-US" sz="2000" dirty="0">
                <a:latin typeface="Maiandra GD" panose="020E0502030308020204" pitchFamily="34" charset="0"/>
              </a:rPr>
              <a:t>(V</a:t>
            </a:r>
            <a:r>
              <a:rPr lang="en-US" sz="2000" baseline="-25000" dirty="0">
                <a:latin typeface="Maiandra GD" panose="020E0502030308020204" pitchFamily="34" charset="0"/>
              </a:rPr>
              <a:t>F</a:t>
            </a:r>
            <a:r>
              <a:rPr lang="en-US" sz="2000" dirty="0">
                <a:latin typeface="Maiandra GD" panose="020E0502030308020204" pitchFamily="34" charset="0"/>
              </a:rPr>
              <a:t> = V</a:t>
            </a:r>
            <a:r>
              <a:rPr lang="en-US" sz="2000" baseline="-25000" dirty="0">
                <a:latin typeface="Maiandra GD" panose="020E0502030308020204" pitchFamily="34" charset="0"/>
              </a:rPr>
              <a:t>BIAS</a:t>
            </a:r>
            <a:r>
              <a:rPr lang="en-US" sz="2000" dirty="0">
                <a:latin typeface="Maiandra GD" panose="020E0502030308020204" pitchFamily="34" charset="0"/>
              </a:rPr>
              <a:t> if V</a:t>
            </a:r>
            <a:r>
              <a:rPr lang="en-US" sz="2000" baseline="-25000" dirty="0">
                <a:latin typeface="Maiandra GD" panose="020E0502030308020204" pitchFamily="34" charset="0"/>
              </a:rPr>
              <a:t>BIAS</a:t>
            </a:r>
            <a:r>
              <a:rPr lang="en-US" sz="2000" dirty="0">
                <a:latin typeface="Maiandra GD" panose="020E0502030308020204" pitchFamily="34" charset="0"/>
              </a:rPr>
              <a:t> &lt; </a:t>
            </a:r>
            <a:r>
              <a:rPr lang="en-US" sz="2000" dirty="0" smtClean="0">
                <a:latin typeface="Maiandra GD" panose="020E0502030308020204" pitchFamily="34" charset="0"/>
              </a:rPr>
              <a:t>0.3V</a:t>
            </a:r>
            <a:r>
              <a:rPr lang="en-US" sz="2000" dirty="0">
                <a:latin typeface="Maiandra GD" panose="020E0502030308020204" pitchFamily="34" charset="0"/>
              </a:rPr>
              <a:t>)</a:t>
            </a:r>
          </a:p>
          <a:p>
            <a:pPr marL="411470" lvl="1" indent="0">
              <a:buNone/>
            </a:pPr>
            <a:endParaRPr lang="en-US" sz="2000"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Practical Diode Model</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573" r="29108" b="16647"/>
          <a:stretch/>
        </p:blipFill>
        <p:spPr bwMode="auto">
          <a:xfrm>
            <a:off x="446413" y="2223036"/>
            <a:ext cx="8194452" cy="251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8" y="1384836"/>
            <a:ext cx="157162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814669" y="4832757"/>
            <a:ext cx="1795684" cy="369332"/>
          </a:xfrm>
          <a:prstGeom prst="rect">
            <a:avLst/>
          </a:prstGeom>
        </p:spPr>
        <p:txBody>
          <a:bodyPr wrap="none">
            <a:spAutoFit/>
          </a:bodyPr>
          <a:lstStyle/>
          <a:p>
            <a:r>
              <a:rPr lang="en-US" b="1" dirty="0">
                <a:solidFill>
                  <a:srgbClr val="0000FF"/>
                </a:solidFill>
                <a:latin typeface="Bookman Old Style" panose="02050604050505020204" pitchFamily="18" charset="0"/>
              </a:rPr>
              <a:t>Forward bias </a:t>
            </a:r>
          </a:p>
        </p:txBody>
      </p:sp>
      <p:sp>
        <p:nvSpPr>
          <p:cNvPr id="7" name="Rectangle 6"/>
          <p:cNvSpPr/>
          <p:nvPr/>
        </p:nvSpPr>
        <p:spPr>
          <a:xfrm>
            <a:off x="6125411" y="4832757"/>
            <a:ext cx="1765227" cy="369332"/>
          </a:xfrm>
          <a:prstGeom prst="rect">
            <a:avLst/>
          </a:prstGeom>
        </p:spPr>
        <p:txBody>
          <a:bodyPr wrap="none">
            <a:spAutoFit/>
          </a:bodyPr>
          <a:lstStyle/>
          <a:p>
            <a:r>
              <a:rPr lang="en-US" b="1" dirty="0" smtClean="0">
                <a:solidFill>
                  <a:srgbClr val="0000FF"/>
                </a:solidFill>
                <a:latin typeface="Bookman Old Style" panose="02050604050505020204" pitchFamily="18" charset="0"/>
              </a:rPr>
              <a:t>Reverse </a:t>
            </a:r>
            <a:r>
              <a:rPr lang="en-US" b="1" dirty="0">
                <a:solidFill>
                  <a:srgbClr val="0000FF"/>
                </a:solidFill>
                <a:latin typeface="Bookman Old Style" panose="02050604050505020204" pitchFamily="18" charset="0"/>
              </a:rPr>
              <a:t>bias </a:t>
            </a:r>
          </a:p>
        </p:txBody>
      </p:sp>
    </p:spTree>
    <p:extLst>
      <p:ext uri="{BB962C8B-B14F-4D97-AF65-F5344CB8AC3E}">
        <p14:creationId xmlns:p14="http://schemas.microsoft.com/office/powerpoint/2010/main" val="27294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4746171"/>
            <a:ext cx="9010221" cy="1828365"/>
          </a:xfrm>
        </p:spPr>
        <p:txBody>
          <a:bodyPr/>
          <a:lstStyle/>
          <a:p>
            <a:endParaRPr lang="en-US" dirty="0"/>
          </a:p>
        </p:txBody>
      </p:sp>
      <p:sp>
        <p:nvSpPr>
          <p:cNvPr id="3" name="Title 2"/>
          <p:cNvSpPr>
            <a:spLocks noGrp="1"/>
          </p:cNvSpPr>
          <p:nvPr>
            <p:ph type="title"/>
          </p:nvPr>
        </p:nvSpPr>
        <p:spPr/>
        <p:txBody>
          <a:bodyPr/>
          <a:lstStyle/>
          <a:p>
            <a:r>
              <a:rPr lang="en-US" dirty="0" smtClean="0"/>
              <a:t>Complete Diode Model</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89" t="25658" r="37651" b="15845"/>
          <a:stretch/>
        </p:blipFill>
        <p:spPr bwMode="auto">
          <a:xfrm>
            <a:off x="424542" y="2658257"/>
            <a:ext cx="8055429" cy="2825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14669" y="5583871"/>
            <a:ext cx="1795684" cy="369332"/>
          </a:xfrm>
          <a:prstGeom prst="rect">
            <a:avLst/>
          </a:prstGeom>
        </p:spPr>
        <p:txBody>
          <a:bodyPr wrap="none">
            <a:spAutoFit/>
          </a:bodyPr>
          <a:lstStyle/>
          <a:p>
            <a:r>
              <a:rPr lang="en-US" b="1" dirty="0">
                <a:solidFill>
                  <a:srgbClr val="0000FF"/>
                </a:solidFill>
                <a:latin typeface="Bookman Old Style" panose="02050604050505020204" pitchFamily="18" charset="0"/>
              </a:rPr>
              <a:t>Forward bias </a:t>
            </a:r>
          </a:p>
        </p:txBody>
      </p:sp>
      <p:sp>
        <p:nvSpPr>
          <p:cNvPr id="6" name="Rectangle 5"/>
          <p:cNvSpPr/>
          <p:nvPr/>
        </p:nvSpPr>
        <p:spPr>
          <a:xfrm>
            <a:off x="6125411" y="5583871"/>
            <a:ext cx="1765227" cy="369332"/>
          </a:xfrm>
          <a:prstGeom prst="rect">
            <a:avLst/>
          </a:prstGeom>
        </p:spPr>
        <p:txBody>
          <a:bodyPr wrap="none">
            <a:spAutoFit/>
          </a:bodyPr>
          <a:lstStyle/>
          <a:p>
            <a:r>
              <a:rPr lang="en-US" b="1" dirty="0" smtClean="0">
                <a:solidFill>
                  <a:srgbClr val="0000FF"/>
                </a:solidFill>
                <a:latin typeface="Bookman Old Style" panose="02050604050505020204" pitchFamily="18" charset="0"/>
              </a:rPr>
              <a:t>Reverse </a:t>
            </a:r>
            <a:r>
              <a:rPr lang="en-US" b="1" dirty="0">
                <a:solidFill>
                  <a:srgbClr val="0000FF"/>
                </a:solidFill>
                <a:latin typeface="Bookman Old Style" panose="02050604050505020204" pitchFamily="18" charset="0"/>
              </a:rPr>
              <a:t>bias </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298" y="1724208"/>
            <a:ext cx="17716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389" y="1705757"/>
            <a:ext cx="18669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66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Maiandra GD" panose="020E0502030308020204" pitchFamily="34" charset="0"/>
              </a:rPr>
              <a:t>Given circuit</a:t>
            </a:r>
          </a:p>
          <a:p>
            <a:pPr lvl="1"/>
            <a:r>
              <a:rPr lang="en-US" dirty="0" smtClean="0">
                <a:latin typeface="Maiandra GD" panose="020E0502030308020204" pitchFamily="34" charset="0"/>
              </a:rPr>
              <a:t>Forward bias voltage </a:t>
            </a:r>
            <a:r>
              <a:rPr lang="en-US" dirty="0">
                <a:latin typeface="Maiandra GD" panose="020E0502030308020204" pitchFamily="34" charset="0"/>
              </a:rPr>
              <a:t>V</a:t>
            </a:r>
            <a:r>
              <a:rPr lang="en-US" baseline="-25000" dirty="0">
                <a:latin typeface="Maiandra GD" panose="020E0502030308020204" pitchFamily="34" charset="0"/>
              </a:rPr>
              <a:t>F </a:t>
            </a:r>
            <a:r>
              <a:rPr lang="en-US" dirty="0">
                <a:latin typeface="Maiandra GD" panose="020E0502030308020204" pitchFamily="34" charset="0"/>
              </a:rPr>
              <a:t>= </a:t>
            </a:r>
            <a:r>
              <a:rPr lang="en-US" dirty="0" smtClean="0">
                <a:latin typeface="Maiandra GD" panose="020E0502030308020204" pitchFamily="34" charset="0"/>
              </a:rPr>
              <a:t>0.7V </a:t>
            </a:r>
            <a:endParaRPr lang="en-US" dirty="0">
              <a:latin typeface="Maiandra GD" panose="020E0502030308020204" pitchFamily="34" charset="0"/>
            </a:endParaRPr>
          </a:p>
          <a:p>
            <a:pPr lvl="1"/>
            <a:r>
              <a:rPr lang="en-US" dirty="0" smtClean="0">
                <a:latin typeface="Maiandra GD" panose="020E0502030308020204" pitchFamily="34" charset="0"/>
              </a:rPr>
              <a:t>Internal resistance </a:t>
            </a:r>
            <a:endParaRPr lang="en-US" dirty="0">
              <a:latin typeface="Maiandra GD" panose="020E0502030308020204" pitchFamily="34" charset="0"/>
            </a:endParaRPr>
          </a:p>
          <a:p>
            <a:pPr marL="411470" lvl="1" indent="0">
              <a:buNone/>
            </a:pPr>
            <a:endParaRPr lang="en-US" dirty="0" smtClean="0">
              <a:latin typeface="Maiandra GD" panose="020E0502030308020204" pitchFamily="34" charset="0"/>
            </a:endParaRPr>
          </a:p>
          <a:p>
            <a:r>
              <a:rPr lang="en-US" dirty="0" smtClean="0">
                <a:latin typeface="Maiandra GD" panose="020E0502030308020204" pitchFamily="34" charset="0"/>
              </a:rPr>
              <a:t>Determine </a:t>
            </a:r>
            <a:r>
              <a:rPr lang="en-US" b="1" dirty="0" smtClean="0">
                <a:solidFill>
                  <a:srgbClr val="0070C0"/>
                </a:solidFill>
                <a:latin typeface="Maiandra GD" panose="020E0502030308020204" pitchFamily="34" charset="0"/>
              </a:rPr>
              <a:t>V</a:t>
            </a:r>
            <a:r>
              <a:rPr lang="en-US" b="1" baseline="-25000" dirty="0" smtClean="0">
                <a:solidFill>
                  <a:srgbClr val="0070C0"/>
                </a:solidFill>
                <a:latin typeface="Maiandra GD" panose="020E0502030308020204" pitchFamily="34" charset="0"/>
              </a:rPr>
              <a:t>F</a:t>
            </a:r>
            <a:r>
              <a:rPr lang="en-US" dirty="0" smtClean="0">
                <a:latin typeface="Maiandra GD" panose="020E0502030308020204" pitchFamily="34" charset="0"/>
              </a:rPr>
              <a:t>, </a:t>
            </a:r>
            <a:r>
              <a:rPr lang="en-US" b="1" dirty="0">
                <a:solidFill>
                  <a:srgbClr val="0070C0"/>
                </a:solidFill>
                <a:latin typeface="Maiandra GD" panose="020E0502030308020204" pitchFamily="34" charset="0"/>
              </a:rPr>
              <a:t>I</a:t>
            </a:r>
            <a:r>
              <a:rPr lang="en-US" b="1" baseline="-25000" dirty="0">
                <a:solidFill>
                  <a:srgbClr val="0070C0"/>
                </a:solidFill>
                <a:latin typeface="Maiandra GD" panose="020E0502030308020204" pitchFamily="34" charset="0"/>
              </a:rPr>
              <a:t>F</a:t>
            </a:r>
            <a:r>
              <a:rPr lang="en-US" dirty="0">
                <a:latin typeface="Maiandra GD" panose="020E0502030308020204" pitchFamily="34" charset="0"/>
              </a:rPr>
              <a:t> </a:t>
            </a:r>
            <a:r>
              <a:rPr lang="en-US" dirty="0" smtClean="0">
                <a:latin typeface="Maiandra GD" panose="020E0502030308020204" pitchFamily="34" charset="0"/>
              </a:rPr>
              <a:t>and </a:t>
            </a:r>
            <a:r>
              <a:rPr lang="en-US" b="1" dirty="0" smtClean="0">
                <a:solidFill>
                  <a:srgbClr val="0070C0"/>
                </a:solidFill>
                <a:latin typeface="Maiandra GD" panose="020E0502030308020204" pitchFamily="34" charset="0"/>
              </a:rPr>
              <a:t>V</a:t>
            </a:r>
            <a:r>
              <a:rPr lang="en-US" b="1" baseline="-25000" dirty="0" smtClean="0">
                <a:solidFill>
                  <a:srgbClr val="0070C0"/>
                </a:solidFill>
                <a:latin typeface="Maiandra GD" panose="020E0502030308020204" pitchFamily="34" charset="0"/>
              </a:rPr>
              <a:t>RLIMIT</a:t>
            </a:r>
            <a:r>
              <a:rPr lang="en-US" b="1" dirty="0" smtClean="0">
                <a:solidFill>
                  <a:srgbClr val="0070C0"/>
                </a:solidFill>
                <a:latin typeface="Maiandra GD" panose="020E0502030308020204" pitchFamily="34" charset="0"/>
              </a:rPr>
              <a:t> </a:t>
            </a:r>
            <a:r>
              <a:rPr lang="en-US" dirty="0" smtClean="0">
                <a:latin typeface="Maiandra GD" panose="020E0502030308020204" pitchFamily="34" charset="0"/>
              </a:rPr>
              <a:t>for three diode models</a:t>
            </a:r>
          </a:p>
          <a:p>
            <a:pPr lvl="1"/>
            <a:r>
              <a:rPr lang="en-US" dirty="0" smtClean="0">
                <a:latin typeface="Maiandra GD" panose="020E0502030308020204" pitchFamily="34" charset="0"/>
              </a:rPr>
              <a:t>Ideal diode model</a:t>
            </a:r>
          </a:p>
          <a:p>
            <a:pPr lvl="1"/>
            <a:r>
              <a:rPr lang="en-US" dirty="0">
                <a:latin typeface="Maiandra GD" panose="020E0502030308020204" pitchFamily="34" charset="0"/>
              </a:rPr>
              <a:t>P</a:t>
            </a:r>
            <a:r>
              <a:rPr lang="en-US" dirty="0" smtClean="0">
                <a:latin typeface="Maiandra GD" panose="020E0502030308020204" pitchFamily="34" charset="0"/>
              </a:rPr>
              <a:t>ractical diode model</a:t>
            </a:r>
          </a:p>
          <a:p>
            <a:pPr lvl="1"/>
            <a:r>
              <a:rPr lang="en-US" dirty="0" smtClean="0">
                <a:latin typeface="Maiandra GD" panose="020E0502030308020204" pitchFamily="34" charset="0"/>
              </a:rPr>
              <a:t>Complete diode model</a:t>
            </a:r>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Exercise 3</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1032"/>
          <a:stretch/>
        </p:blipFill>
        <p:spPr bwMode="auto">
          <a:xfrm>
            <a:off x="4890644" y="3975636"/>
            <a:ext cx="3530785"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512" y="2251522"/>
            <a:ext cx="1023915" cy="346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55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Ideal diode model</a:t>
            </a:r>
          </a:p>
          <a:p>
            <a:endParaRPr lang="en-US" sz="2400" dirty="0"/>
          </a:p>
          <a:p>
            <a:endParaRPr lang="en-US" sz="2400" dirty="0" smtClean="0"/>
          </a:p>
          <a:p>
            <a:endParaRPr lang="en-US" sz="2400" dirty="0"/>
          </a:p>
          <a:p>
            <a:r>
              <a:rPr lang="en-US" sz="2400" dirty="0" smtClean="0"/>
              <a:t>Practical diode model</a:t>
            </a:r>
          </a:p>
          <a:p>
            <a:endParaRPr lang="en-US" sz="2400" dirty="0"/>
          </a:p>
          <a:p>
            <a:endParaRPr lang="en-US" sz="2400" dirty="0" smtClean="0"/>
          </a:p>
          <a:p>
            <a:endParaRPr lang="en-US" sz="2400" dirty="0" smtClean="0"/>
          </a:p>
          <a:p>
            <a:r>
              <a:rPr lang="en-US" sz="2400" dirty="0" smtClean="0"/>
              <a:t>Complete diode model</a:t>
            </a:r>
            <a:endParaRPr lang="en-US" sz="2400" dirty="0"/>
          </a:p>
        </p:txBody>
      </p:sp>
      <p:sp>
        <p:nvSpPr>
          <p:cNvPr id="3" name="Title 2"/>
          <p:cNvSpPr>
            <a:spLocks noGrp="1"/>
          </p:cNvSpPr>
          <p:nvPr>
            <p:ph type="title"/>
          </p:nvPr>
        </p:nvSpPr>
        <p:spPr/>
        <p:txBody>
          <a:bodyPr/>
          <a:lstStyle/>
          <a:p>
            <a:r>
              <a:rPr lang="en-US" dirty="0" smtClean="0"/>
              <a:t>Solution </a:t>
            </a:r>
            <a:r>
              <a:rPr lang="en-US" dirty="0" smtClean="0"/>
              <a:t>3</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029" y="1168117"/>
            <a:ext cx="3886200" cy="1437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029" y="2967415"/>
            <a:ext cx="4099560" cy="152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440" y="5161057"/>
            <a:ext cx="6279696" cy="165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9238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Maiandra GD" panose="020E0502030308020204" pitchFamily="34" charset="0"/>
              </a:rPr>
              <a:t>Introduction to semiconductor</a:t>
            </a:r>
          </a:p>
          <a:p>
            <a:endParaRPr lang="en-US" dirty="0">
              <a:latin typeface="Maiandra GD" panose="020E0502030308020204" pitchFamily="34" charset="0"/>
            </a:endParaRPr>
          </a:p>
          <a:p>
            <a:r>
              <a:rPr lang="en-US" dirty="0" smtClean="0">
                <a:latin typeface="Maiandra GD" panose="020E0502030308020204" pitchFamily="34" charset="0"/>
              </a:rPr>
              <a:t>Diode</a:t>
            </a:r>
          </a:p>
          <a:p>
            <a:endParaRPr lang="en-US" dirty="0">
              <a:latin typeface="Maiandra GD" panose="020E0502030308020204" pitchFamily="34" charset="0"/>
            </a:endParaRPr>
          </a:p>
          <a:p>
            <a:r>
              <a:rPr lang="en-US" dirty="0" smtClean="0">
                <a:latin typeface="Maiandra GD" panose="020E0502030308020204" pitchFamily="34" charset="0"/>
              </a:rPr>
              <a:t>Applications</a:t>
            </a:r>
          </a:p>
          <a:p>
            <a:endParaRPr lang="en-US" dirty="0">
              <a:latin typeface="Maiandra GD" panose="020E0502030308020204" pitchFamily="34" charset="0"/>
            </a:endParaRPr>
          </a:p>
          <a:p>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Diode and Its Applications</a:t>
            </a:r>
            <a:endParaRPr lang="en-US" dirty="0"/>
          </a:p>
        </p:txBody>
      </p:sp>
      <p:pic>
        <p:nvPicPr>
          <p:cNvPr id="4" name="Picture 4" descr="https://upload.wikimedia.org/wikipedia/commons/thumb/e/e7/Hydrogen_Density_Plots.png/800px-Hydrogen_Density_Plo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3525" y="2178609"/>
            <a:ext cx="4837332" cy="439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Load-Line Analysis</a:t>
            </a:r>
            <a:endParaRPr lang="en-US" dirty="0"/>
          </a:p>
        </p:txBody>
      </p:sp>
      <p:grpSp>
        <p:nvGrpSpPr>
          <p:cNvPr id="7" name="Group 6"/>
          <p:cNvGrpSpPr/>
          <p:nvPr/>
        </p:nvGrpSpPr>
        <p:grpSpPr>
          <a:xfrm>
            <a:off x="38529" y="1568117"/>
            <a:ext cx="9028055" cy="4152193"/>
            <a:chOff x="38529" y="1568117"/>
            <a:chExt cx="9028055" cy="4152193"/>
          </a:xfrm>
        </p:grpSpPr>
        <p:pic>
          <p:nvPicPr>
            <p:cNvPr id="4" name="Picture 3"/>
            <p:cNvPicPr>
              <a:picLocks noChangeAspect="1"/>
            </p:cNvPicPr>
            <p:nvPr/>
          </p:nvPicPr>
          <p:blipFill>
            <a:blip r:embed="rId2"/>
            <a:stretch>
              <a:fillRect/>
            </a:stretch>
          </p:blipFill>
          <p:spPr>
            <a:xfrm>
              <a:off x="38529" y="1568117"/>
              <a:ext cx="9028055" cy="4152193"/>
            </a:xfrm>
            <a:prstGeom prst="rect">
              <a:avLst/>
            </a:prstGeom>
          </p:spPr>
        </p:pic>
        <p:pic>
          <p:nvPicPr>
            <p:cNvPr id="6" name="Picture 5"/>
            <p:cNvPicPr>
              <a:picLocks noChangeAspect="1"/>
            </p:cNvPicPr>
            <p:nvPr/>
          </p:nvPicPr>
          <p:blipFill>
            <a:blip r:embed="rId3"/>
            <a:stretch>
              <a:fillRect/>
            </a:stretch>
          </p:blipFill>
          <p:spPr>
            <a:xfrm>
              <a:off x="4085122" y="1747329"/>
              <a:ext cx="4974262" cy="2923702"/>
            </a:xfrm>
            <a:prstGeom prst="rect">
              <a:avLst/>
            </a:prstGeom>
          </p:spPr>
        </p:pic>
      </p:grpSp>
      <p:pic>
        <p:nvPicPr>
          <p:cNvPr id="5" name="Picture 4"/>
          <p:cNvPicPr>
            <a:picLocks noChangeAspect="1"/>
          </p:cNvPicPr>
          <p:nvPr/>
        </p:nvPicPr>
        <p:blipFill>
          <a:blip r:embed="rId4"/>
          <a:stretch>
            <a:fillRect/>
          </a:stretch>
        </p:blipFill>
        <p:spPr>
          <a:xfrm>
            <a:off x="5474631" y="4818091"/>
            <a:ext cx="2435992" cy="1804438"/>
          </a:xfrm>
          <a:prstGeom prst="rect">
            <a:avLst/>
          </a:prstGeom>
        </p:spPr>
      </p:pic>
    </p:spTree>
    <p:extLst>
      <p:ext uri="{BB962C8B-B14F-4D97-AF65-F5344CB8AC3E}">
        <p14:creationId xmlns:p14="http://schemas.microsoft.com/office/powerpoint/2010/main" val="64008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Maiandra GD" panose="020E0502030308020204" pitchFamily="34" charset="0"/>
              </a:rPr>
              <a:t>Determine </a:t>
            </a:r>
            <a:r>
              <a:rPr lang="en-US" b="1" dirty="0" smtClean="0">
                <a:solidFill>
                  <a:srgbClr val="0070C0"/>
                </a:solidFill>
                <a:latin typeface="Maiandra GD" panose="020E0502030308020204" pitchFamily="34" charset="0"/>
              </a:rPr>
              <a:t>V</a:t>
            </a:r>
            <a:r>
              <a:rPr lang="en-US" b="1" baseline="-25000" dirty="0" smtClean="0">
                <a:solidFill>
                  <a:srgbClr val="0070C0"/>
                </a:solidFill>
                <a:latin typeface="Maiandra GD" panose="020E0502030308020204" pitchFamily="34" charset="0"/>
              </a:rPr>
              <a:t>D</a:t>
            </a:r>
            <a:r>
              <a:rPr lang="en-US" dirty="0" smtClean="0">
                <a:latin typeface="Maiandra GD" panose="020E0502030308020204" pitchFamily="34" charset="0"/>
              </a:rPr>
              <a:t>, </a:t>
            </a:r>
            <a:r>
              <a:rPr lang="en-US" b="1" dirty="0">
                <a:solidFill>
                  <a:srgbClr val="0070C0"/>
                </a:solidFill>
                <a:latin typeface="Maiandra GD" panose="020E0502030308020204" pitchFamily="34" charset="0"/>
              </a:rPr>
              <a:t>I</a:t>
            </a:r>
            <a:r>
              <a:rPr lang="en-US" b="1" baseline="-25000" dirty="0">
                <a:solidFill>
                  <a:srgbClr val="0070C0"/>
                </a:solidFill>
                <a:latin typeface="Maiandra GD" panose="020E0502030308020204" pitchFamily="34" charset="0"/>
              </a:rPr>
              <a:t>D</a:t>
            </a:r>
            <a:r>
              <a:rPr lang="en-US" dirty="0">
                <a:latin typeface="Maiandra GD" panose="020E0502030308020204" pitchFamily="34" charset="0"/>
              </a:rPr>
              <a:t> </a:t>
            </a:r>
            <a:r>
              <a:rPr lang="en-US" dirty="0" smtClean="0">
                <a:latin typeface="Maiandra GD" panose="020E0502030308020204" pitchFamily="34" charset="0"/>
              </a:rPr>
              <a:t>and </a:t>
            </a:r>
            <a:r>
              <a:rPr lang="en-US" b="1" dirty="0" smtClean="0">
                <a:solidFill>
                  <a:srgbClr val="0070C0"/>
                </a:solidFill>
                <a:latin typeface="Maiandra GD" panose="020E0502030308020204" pitchFamily="34" charset="0"/>
              </a:rPr>
              <a:t>V</a:t>
            </a:r>
            <a:r>
              <a:rPr lang="en-US" b="1" baseline="-25000" dirty="0" smtClean="0">
                <a:solidFill>
                  <a:srgbClr val="0070C0"/>
                </a:solidFill>
                <a:latin typeface="Maiandra GD" panose="020E0502030308020204" pitchFamily="34" charset="0"/>
              </a:rPr>
              <a:t>R</a:t>
            </a:r>
            <a:r>
              <a:rPr lang="en-US" dirty="0" smtClean="0">
                <a:latin typeface="Maiandra GD" panose="020E0502030308020204" pitchFamily="34" charset="0"/>
              </a:rPr>
              <a:t> based on the characteristic of the diode given in the following figure.</a:t>
            </a:r>
            <a:endParaRPr lang="en-AU" dirty="0">
              <a:latin typeface="Maiandra GD" panose="020E0502030308020204" pitchFamily="34" charset="0"/>
            </a:endParaRPr>
          </a:p>
          <a:p>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Exercise </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72" y="2406360"/>
            <a:ext cx="7732333" cy="4026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383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9" y="1646484"/>
            <a:ext cx="6633210" cy="3639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06019"/>
            <a:ext cx="363855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342" y="5888961"/>
            <a:ext cx="6035040"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5559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latin typeface="Maiandra GD" panose="020E0502030308020204" pitchFamily="34" charset="0"/>
              </a:rPr>
              <a:t>The </a:t>
            </a:r>
            <a:r>
              <a:rPr lang="en-US" dirty="0">
                <a:latin typeface="Maiandra GD" panose="020E0502030308020204" pitchFamily="34" charset="0"/>
              </a:rPr>
              <a:t>anode is abbreviated </a:t>
            </a:r>
            <a:r>
              <a:rPr lang="en-US" dirty="0" smtClean="0">
                <a:latin typeface="Maiandra GD" panose="020E0502030308020204" pitchFamily="34" charset="0"/>
              </a:rPr>
              <a:t>A</a:t>
            </a:r>
          </a:p>
          <a:p>
            <a:endParaRPr lang="en-US" dirty="0">
              <a:latin typeface="Maiandra GD" panose="020E0502030308020204" pitchFamily="34" charset="0"/>
            </a:endParaRPr>
          </a:p>
          <a:p>
            <a:r>
              <a:rPr lang="en-US" dirty="0" smtClean="0">
                <a:latin typeface="Maiandra GD" panose="020E0502030308020204" pitchFamily="34" charset="0"/>
              </a:rPr>
              <a:t>The </a:t>
            </a:r>
            <a:r>
              <a:rPr lang="en-US" dirty="0">
                <a:latin typeface="Maiandra GD" panose="020E0502030308020204" pitchFamily="34" charset="0"/>
              </a:rPr>
              <a:t>cathode is abbreviated K </a:t>
            </a:r>
          </a:p>
        </p:txBody>
      </p:sp>
      <p:sp>
        <p:nvSpPr>
          <p:cNvPr id="3" name="Title 2"/>
          <p:cNvSpPr>
            <a:spLocks noGrp="1"/>
          </p:cNvSpPr>
          <p:nvPr>
            <p:ph type="title"/>
          </p:nvPr>
        </p:nvSpPr>
        <p:spPr/>
        <p:txBody>
          <a:bodyPr>
            <a:normAutofit/>
          </a:bodyPr>
          <a:lstStyle/>
          <a:p>
            <a:r>
              <a:rPr lang="en-US" altLang="ko-KR" dirty="0">
                <a:ea typeface="굴림" charset="-127"/>
                <a:cs typeface="Arial" charset="0"/>
              </a:rPr>
              <a:t>Diode Symbol and </a:t>
            </a:r>
            <a:r>
              <a:rPr lang="en-US" altLang="ko-KR" dirty="0" smtClean="0">
                <a:ea typeface="굴림" charset="-127"/>
                <a:cs typeface="Arial" charset="0"/>
              </a:rPr>
              <a:t>Packaging</a:t>
            </a:r>
            <a:endParaRPr lang="en-US" dirty="0"/>
          </a:p>
        </p:txBody>
      </p:sp>
      <p:pic>
        <p:nvPicPr>
          <p:cNvPr id="4" name="Picture 7" descr="fg01_038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97" y="3766458"/>
            <a:ext cx="8908053" cy="204607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altLang="en-US" sz="2800" dirty="0">
                <a:latin typeface="Maiandra GD" panose="020E0502030308020204" pitchFamily="34" charset="0"/>
                <a:cs typeface="Arial" charset="0"/>
              </a:rPr>
              <a:t>Diodes are commonly tested using one of these types of equipment</a:t>
            </a:r>
            <a:r>
              <a:rPr lang="en-US" altLang="en-US" sz="2800" dirty="0" smtClean="0">
                <a:latin typeface="Maiandra GD" panose="020E0502030308020204" pitchFamily="34" charset="0"/>
                <a:cs typeface="Arial" charset="0"/>
              </a:rPr>
              <a:t>:</a:t>
            </a:r>
          </a:p>
          <a:p>
            <a:pPr lvl="1"/>
            <a:r>
              <a:rPr lang="en-US" altLang="en-US" sz="2400" dirty="0">
                <a:latin typeface="Maiandra GD" panose="020E0502030308020204" pitchFamily="34" charset="0"/>
                <a:cs typeface="Arial" charset="0"/>
              </a:rPr>
              <a:t>Diode checker</a:t>
            </a:r>
          </a:p>
          <a:p>
            <a:pPr lvl="1"/>
            <a:r>
              <a:rPr lang="en-US" altLang="en-US" sz="2400" dirty="0" smtClean="0">
                <a:latin typeface="Maiandra GD" panose="020E0502030308020204" pitchFamily="34" charset="0"/>
                <a:cs typeface="Arial" charset="0"/>
              </a:rPr>
              <a:t>Ohmmeter</a:t>
            </a:r>
            <a:endParaRPr lang="en-US" altLang="en-US" sz="2400" dirty="0">
              <a:latin typeface="Maiandra GD" panose="020E0502030308020204" pitchFamily="34" charset="0"/>
              <a:cs typeface="Arial" charset="0"/>
            </a:endParaRPr>
          </a:p>
          <a:p>
            <a:pPr lvl="1"/>
            <a:r>
              <a:rPr lang="en-US" altLang="en-US" sz="2400" dirty="0">
                <a:latin typeface="Maiandra GD" panose="020E0502030308020204" pitchFamily="34" charset="0"/>
                <a:cs typeface="Arial" charset="0"/>
              </a:rPr>
              <a:t>Curve tracer</a:t>
            </a:r>
          </a:p>
          <a:p>
            <a:pPr algn="just"/>
            <a:endParaRPr lang="en-US" altLang="en-US" sz="2800" dirty="0" smtClean="0">
              <a:cs typeface="Arial" charset="0"/>
            </a:endParaRPr>
          </a:p>
          <a:p>
            <a:pPr algn="just"/>
            <a:endParaRPr lang="en-US" dirty="0"/>
          </a:p>
        </p:txBody>
      </p:sp>
      <p:sp>
        <p:nvSpPr>
          <p:cNvPr id="3" name="Title 2"/>
          <p:cNvSpPr>
            <a:spLocks noGrp="1"/>
          </p:cNvSpPr>
          <p:nvPr>
            <p:ph type="title"/>
          </p:nvPr>
        </p:nvSpPr>
        <p:spPr/>
        <p:txBody>
          <a:bodyPr>
            <a:normAutofit/>
          </a:bodyPr>
          <a:lstStyle/>
          <a:p>
            <a:r>
              <a:rPr lang="en-US" altLang="ko-KR" dirty="0">
                <a:ea typeface="굴림" charset="-127"/>
                <a:cs typeface="Arial" charset="0"/>
              </a:rPr>
              <a:t>Diode </a:t>
            </a:r>
            <a:r>
              <a:rPr lang="en-US" altLang="ko-KR" dirty="0" smtClean="0">
                <a:ea typeface="굴림" charset="-127"/>
                <a:cs typeface="Arial" charset="0"/>
              </a:rPr>
              <a:t>Testing</a:t>
            </a:r>
            <a:endParaRPr lang="en-US" dirty="0"/>
          </a:p>
        </p:txBody>
      </p:sp>
      <p:pic>
        <p:nvPicPr>
          <p:cNvPr id="4" name="Picture 3"/>
          <p:cNvPicPr>
            <a:picLocks noChangeAspect="1"/>
          </p:cNvPicPr>
          <p:nvPr/>
        </p:nvPicPr>
        <p:blipFill>
          <a:blip r:embed="rId2"/>
          <a:stretch>
            <a:fillRect/>
          </a:stretch>
        </p:blipFill>
        <p:spPr>
          <a:xfrm>
            <a:off x="348340" y="4170422"/>
            <a:ext cx="4019551" cy="2506855"/>
          </a:xfrm>
          <a:prstGeom prst="rect">
            <a:avLst/>
          </a:prstGeom>
        </p:spPr>
      </p:pic>
      <p:pic>
        <p:nvPicPr>
          <p:cNvPr id="5" name="Picture 4"/>
          <p:cNvPicPr>
            <a:picLocks noChangeAspect="1"/>
          </p:cNvPicPr>
          <p:nvPr/>
        </p:nvPicPr>
        <p:blipFill>
          <a:blip r:embed="rId3"/>
          <a:stretch>
            <a:fillRect/>
          </a:stretch>
        </p:blipFill>
        <p:spPr>
          <a:xfrm>
            <a:off x="5947896" y="4378343"/>
            <a:ext cx="2196193" cy="2196193"/>
          </a:xfrm>
          <a:prstGeom prst="rect">
            <a:avLst/>
          </a:prstGeom>
        </p:spPr>
      </p:pic>
      <p:pic>
        <p:nvPicPr>
          <p:cNvPr id="4098" name="Picture 2" descr="Image result for Diode che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497" y="2112341"/>
            <a:ext cx="2882746" cy="205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9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An ohmmeter set on a low Ohms scale can be used to test a diode.  The diode should be tested out of circuit.</a:t>
            </a:r>
          </a:p>
          <a:p>
            <a:pPr algn="just"/>
            <a:endParaRPr lang="en-US" dirty="0"/>
          </a:p>
        </p:txBody>
      </p:sp>
      <p:sp>
        <p:nvSpPr>
          <p:cNvPr id="3" name="Title 2"/>
          <p:cNvSpPr>
            <a:spLocks noGrp="1"/>
          </p:cNvSpPr>
          <p:nvPr>
            <p:ph type="title"/>
          </p:nvPr>
        </p:nvSpPr>
        <p:spPr/>
        <p:txBody>
          <a:bodyPr/>
          <a:lstStyle/>
          <a:p>
            <a:r>
              <a:rPr lang="en-US" dirty="0" smtClean="0"/>
              <a:t>Ohmmeter</a:t>
            </a:r>
            <a:endParaRPr lang="en-US" dirty="0"/>
          </a:p>
        </p:txBody>
      </p:sp>
      <p:pic>
        <p:nvPicPr>
          <p:cNvPr id="4" name="Picture 8" descr="fg01_042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0084" y="2611211"/>
            <a:ext cx="3468687" cy="38276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57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latin typeface="Maiandra GD" panose="020E0502030308020204" pitchFamily="34" charset="0"/>
              </a:rPr>
              <a:t>Many digital multimeters have a diode checking function. The diode should be tested out of circuit.</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A normal diode exhibits its forward voltage:</a:t>
            </a:r>
          </a:p>
          <a:p>
            <a:pPr lvl="1"/>
            <a:r>
              <a:rPr lang="en-US" dirty="0" smtClean="0">
                <a:latin typeface="Maiandra GD" panose="020E0502030308020204" pitchFamily="34" charset="0"/>
              </a:rPr>
              <a:t>Gallium arsenide </a:t>
            </a:r>
            <a:r>
              <a:rPr lang="en-US" dirty="0" smtClean="0">
                <a:latin typeface="Maiandra GD" panose="020E0502030308020204" pitchFamily="34" charset="0"/>
                <a:sym typeface="Symbol" panose="05050102010706020507" pitchFamily="18" charset="2"/>
              </a:rPr>
              <a:t></a:t>
            </a:r>
            <a:r>
              <a:rPr lang="en-US" dirty="0" smtClean="0">
                <a:latin typeface="Maiandra GD" panose="020E0502030308020204" pitchFamily="34" charset="0"/>
              </a:rPr>
              <a:t> 1.2 V</a:t>
            </a:r>
          </a:p>
          <a:p>
            <a:pPr lvl="1"/>
            <a:r>
              <a:rPr lang="en-US" dirty="0" smtClean="0">
                <a:latin typeface="Maiandra GD" panose="020E0502030308020204" pitchFamily="34" charset="0"/>
              </a:rPr>
              <a:t>Silicon diode </a:t>
            </a:r>
            <a:r>
              <a:rPr lang="en-US" dirty="0" smtClean="0">
                <a:latin typeface="Maiandra GD" panose="020E0502030308020204" pitchFamily="34" charset="0"/>
                <a:sym typeface="Symbol" panose="05050102010706020507" pitchFamily="18" charset="2"/>
              </a:rPr>
              <a:t></a:t>
            </a:r>
            <a:r>
              <a:rPr lang="en-US" dirty="0" smtClean="0">
                <a:latin typeface="Maiandra GD" panose="020E0502030308020204" pitchFamily="34" charset="0"/>
              </a:rPr>
              <a:t> 0.7 V</a:t>
            </a:r>
          </a:p>
          <a:p>
            <a:pPr lvl="1"/>
            <a:r>
              <a:rPr lang="en-US" dirty="0" smtClean="0">
                <a:latin typeface="Maiandra GD" panose="020E0502030308020204" pitchFamily="34" charset="0"/>
              </a:rPr>
              <a:t>Germanium diode </a:t>
            </a:r>
            <a:r>
              <a:rPr lang="en-US" dirty="0" smtClean="0">
                <a:latin typeface="Maiandra GD" panose="020E0502030308020204" pitchFamily="34" charset="0"/>
                <a:sym typeface="Symbol" panose="05050102010706020507" pitchFamily="18" charset="2"/>
              </a:rPr>
              <a:t></a:t>
            </a:r>
            <a:r>
              <a:rPr lang="en-US" dirty="0" smtClean="0">
                <a:latin typeface="Maiandra GD" panose="020E0502030308020204" pitchFamily="34" charset="0"/>
              </a:rPr>
              <a:t> 0.3 V</a:t>
            </a:r>
          </a:p>
          <a:p>
            <a:pPr algn="just"/>
            <a:endParaRPr lang="en-US" dirty="0" smtClean="0"/>
          </a:p>
          <a:p>
            <a:pPr lvl="1"/>
            <a:endParaRPr lang="en-US" dirty="0"/>
          </a:p>
          <a:p>
            <a:pPr algn="just"/>
            <a:endParaRPr lang="en-US" dirty="0" smtClean="0"/>
          </a:p>
          <a:p>
            <a:pPr algn="just"/>
            <a:endParaRPr lang="en-US" dirty="0"/>
          </a:p>
        </p:txBody>
      </p:sp>
      <p:sp>
        <p:nvSpPr>
          <p:cNvPr id="3" name="Title 2"/>
          <p:cNvSpPr>
            <a:spLocks noGrp="1"/>
          </p:cNvSpPr>
          <p:nvPr>
            <p:ph type="title"/>
          </p:nvPr>
        </p:nvSpPr>
        <p:spPr/>
        <p:txBody>
          <a:bodyPr>
            <a:normAutofit/>
          </a:bodyPr>
          <a:lstStyle/>
          <a:p>
            <a:r>
              <a:rPr lang="en-US" dirty="0"/>
              <a:t>Diode </a:t>
            </a:r>
            <a:r>
              <a:rPr lang="en-US" dirty="0" smtClean="0"/>
              <a:t>Checker</a:t>
            </a:r>
            <a:endParaRPr lang="en-US" dirty="0"/>
          </a:p>
        </p:txBody>
      </p:sp>
      <p:pic>
        <p:nvPicPr>
          <p:cNvPr id="4" name="Picture 2" descr="Image result for Diode che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91" y="3886201"/>
            <a:ext cx="3568887" cy="254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Maiandra GD" panose="020E0502030308020204" pitchFamily="34" charset="0"/>
              </a:rPr>
              <a:t>Determine</a:t>
            </a:r>
          </a:p>
          <a:p>
            <a:pPr lvl="1"/>
            <a:r>
              <a:rPr lang="en-US" dirty="0" smtClean="0">
                <a:latin typeface="Maiandra GD" panose="020E0502030308020204" pitchFamily="34" charset="0"/>
              </a:rPr>
              <a:t>I</a:t>
            </a:r>
            <a:r>
              <a:rPr lang="en-US" baseline="-25000" dirty="0" smtClean="0">
                <a:latin typeface="Maiandra GD" panose="020E0502030308020204" pitchFamily="34" charset="0"/>
              </a:rPr>
              <a:t>1</a:t>
            </a:r>
            <a:r>
              <a:rPr lang="en-US" dirty="0" smtClean="0">
                <a:latin typeface="Maiandra GD" panose="020E0502030308020204" pitchFamily="34" charset="0"/>
              </a:rPr>
              <a:t>, I</a:t>
            </a:r>
            <a:r>
              <a:rPr lang="en-US" baseline="-25000" dirty="0" smtClean="0">
                <a:latin typeface="Maiandra GD" panose="020E0502030308020204" pitchFamily="34" charset="0"/>
              </a:rPr>
              <a:t>D1</a:t>
            </a:r>
            <a:r>
              <a:rPr lang="en-US" dirty="0" smtClean="0">
                <a:latin typeface="Maiandra GD" panose="020E0502030308020204" pitchFamily="34" charset="0"/>
              </a:rPr>
              <a:t>, I</a:t>
            </a:r>
            <a:r>
              <a:rPr lang="en-US" baseline="-25000" dirty="0" smtClean="0">
                <a:latin typeface="Maiandra GD" panose="020E0502030308020204" pitchFamily="34" charset="0"/>
              </a:rPr>
              <a:t>D2</a:t>
            </a:r>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Exercise 2</a:t>
            </a:r>
            <a:endParaRPr lang="en-US" dirty="0"/>
          </a:p>
        </p:txBody>
      </p:sp>
      <p:pic>
        <p:nvPicPr>
          <p:cNvPr id="4" name="Picture 3"/>
          <p:cNvPicPr>
            <a:picLocks noChangeAspect="1"/>
          </p:cNvPicPr>
          <p:nvPr/>
        </p:nvPicPr>
        <p:blipFill>
          <a:blip r:embed="rId3"/>
          <a:stretch>
            <a:fillRect/>
          </a:stretch>
        </p:blipFill>
        <p:spPr>
          <a:xfrm>
            <a:off x="915615" y="2716438"/>
            <a:ext cx="7382517" cy="3216529"/>
          </a:xfrm>
          <a:prstGeom prst="rect">
            <a:avLst/>
          </a:prstGeom>
        </p:spPr>
      </p:pic>
    </p:spTree>
    <p:extLst>
      <p:ext uri="{BB962C8B-B14F-4D97-AF65-F5344CB8AC3E}">
        <p14:creationId xmlns:p14="http://schemas.microsoft.com/office/powerpoint/2010/main" val="371993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A curve tracer displays the characteristic curve of a diode in the test circuit. This curve can be compared to the specifications of the diode from a data sheet.</a:t>
            </a:r>
          </a:p>
          <a:p>
            <a:pPr algn="just"/>
            <a:endParaRPr lang="en-US" dirty="0"/>
          </a:p>
        </p:txBody>
      </p:sp>
      <p:sp>
        <p:nvSpPr>
          <p:cNvPr id="3" name="Title 2"/>
          <p:cNvSpPr>
            <a:spLocks noGrp="1"/>
          </p:cNvSpPr>
          <p:nvPr>
            <p:ph type="title"/>
          </p:nvPr>
        </p:nvSpPr>
        <p:spPr/>
        <p:txBody>
          <a:bodyPr>
            <a:normAutofit/>
          </a:bodyPr>
          <a:lstStyle/>
          <a:p>
            <a:r>
              <a:rPr lang="en-US" dirty="0"/>
              <a:t>Curve </a:t>
            </a:r>
            <a:r>
              <a:rPr lang="en-US" dirty="0" smtClean="0"/>
              <a:t>Tracer</a:t>
            </a:r>
            <a:endParaRPr lang="en-US" dirty="0"/>
          </a:p>
        </p:txBody>
      </p:sp>
      <p:pic>
        <p:nvPicPr>
          <p:cNvPr id="4" name="Picture 7" descr="fg01_044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1061" y="2845343"/>
            <a:ext cx="4737312" cy="383193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altLang="en-US" sz="2800" dirty="0">
                <a:latin typeface="Maiandra GD" panose="020E0502030308020204" pitchFamily="34" charset="0"/>
                <a:cs typeface="Arial" charset="0"/>
              </a:rPr>
              <a:t>There are several types of diodes besides the standard </a:t>
            </a:r>
            <a:r>
              <a:rPr lang="en-US" altLang="en-US" sz="2800" i="1" dirty="0">
                <a:latin typeface="Maiandra GD" panose="020E0502030308020204" pitchFamily="34" charset="0"/>
                <a:cs typeface="Arial" charset="0"/>
              </a:rPr>
              <a:t>p-n</a:t>
            </a:r>
            <a:r>
              <a:rPr lang="en-US" altLang="en-US" sz="2800" dirty="0">
                <a:latin typeface="Maiandra GD" panose="020E0502030308020204" pitchFamily="34" charset="0"/>
                <a:cs typeface="Arial" charset="0"/>
              </a:rPr>
              <a:t> junction diode.  Three of the more common are</a:t>
            </a:r>
            <a:r>
              <a:rPr lang="en-US" altLang="en-US" sz="2800" dirty="0" smtClean="0">
                <a:latin typeface="Maiandra GD" panose="020E0502030308020204" pitchFamily="34" charset="0"/>
                <a:cs typeface="Arial" charset="0"/>
              </a:rPr>
              <a:t>:</a:t>
            </a:r>
          </a:p>
          <a:p>
            <a:pPr lvl="1"/>
            <a:r>
              <a:rPr lang="en-US" altLang="en-US" sz="2400" dirty="0">
                <a:latin typeface="Maiandra GD" panose="020E0502030308020204" pitchFamily="34" charset="0"/>
                <a:cs typeface="Arial" charset="0"/>
              </a:rPr>
              <a:t>Zener diodes</a:t>
            </a:r>
          </a:p>
          <a:p>
            <a:pPr lvl="1"/>
            <a:r>
              <a:rPr lang="en-US" altLang="en-US" sz="2400" dirty="0">
                <a:latin typeface="Maiandra GD" panose="020E0502030308020204" pitchFamily="34" charset="0"/>
                <a:cs typeface="Arial" charset="0"/>
              </a:rPr>
              <a:t>Light-emitting diodes</a:t>
            </a:r>
          </a:p>
          <a:p>
            <a:pPr lvl="1"/>
            <a:r>
              <a:rPr lang="en-US" altLang="en-US" sz="2400" dirty="0">
                <a:latin typeface="Maiandra GD" panose="020E0502030308020204" pitchFamily="34" charset="0"/>
                <a:cs typeface="Arial" charset="0"/>
              </a:rPr>
              <a:t>Diode arrays</a:t>
            </a:r>
          </a:p>
          <a:p>
            <a:pPr algn="just"/>
            <a:endParaRPr lang="en-US" altLang="en-US" sz="2800" dirty="0" smtClean="0">
              <a:cs typeface="Arial" charset="0"/>
            </a:endParaRPr>
          </a:p>
          <a:p>
            <a:pPr algn="just"/>
            <a:endParaRPr lang="en-US" dirty="0"/>
          </a:p>
        </p:txBody>
      </p:sp>
      <p:sp>
        <p:nvSpPr>
          <p:cNvPr id="3" name="Title 2"/>
          <p:cNvSpPr>
            <a:spLocks noGrp="1"/>
          </p:cNvSpPr>
          <p:nvPr>
            <p:ph type="title"/>
          </p:nvPr>
        </p:nvSpPr>
        <p:spPr/>
        <p:txBody>
          <a:bodyPr>
            <a:normAutofit/>
          </a:bodyPr>
          <a:lstStyle/>
          <a:p>
            <a:r>
              <a:rPr lang="en-US" altLang="ko-KR" dirty="0">
                <a:ea typeface="굴림" charset="-127"/>
                <a:cs typeface="Arial" charset="0"/>
              </a:rPr>
              <a:t>Other Types of </a:t>
            </a:r>
            <a:r>
              <a:rPr lang="en-US" altLang="ko-KR" dirty="0" smtClean="0">
                <a:ea typeface="굴림" charset="-127"/>
                <a:cs typeface="Arial" charset="0"/>
              </a:rPr>
              <a:t>Diodes</a:t>
            </a:r>
            <a:endParaRPr lang="en-US" dirty="0"/>
          </a:p>
        </p:txBody>
      </p:sp>
      <p:pic>
        <p:nvPicPr>
          <p:cNvPr id="5124" name="Picture 4" descr="Image result for Light-Emitting Di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207" y="2711223"/>
            <a:ext cx="3524250" cy="20088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zener di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89" y="4459765"/>
            <a:ext cx="2293712" cy="229371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diode array"/>
          <p:cNvPicPr>
            <a:picLocks noChangeAspect="1" noChangeArrowheads="1"/>
          </p:cNvPicPr>
          <p:nvPr/>
        </p:nvPicPr>
        <p:blipFill rotWithShape="1">
          <a:blip r:embed="rId4">
            <a:extLst>
              <a:ext uri="{28A0092B-C50C-407E-A947-70E740481C1C}">
                <a14:useLocalDpi xmlns:a14="http://schemas.microsoft.com/office/drawing/2010/main" val="0"/>
              </a:ext>
            </a:extLst>
          </a:blip>
          <a:srcRect l="15819" t="14789" r="18016" b="12783"/>
          <a:stretch/>
        </p:blipFill>
        <p:spPr bwMode="auto">
          <a:xfrm>
            <a:off x="4376057" y="5077076"/>
            <a:ext cx="2035629" cy="167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3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Semiconductors are a special class of elements having a conductivity between that of a good conductor and that of an </a:t>
            </a:r>
            <a:r>
              <a:rPr lang="en-US" dirty="0" smtClean="0">
                <a:latin typeface="Maiandra GD" panose="020E0502030308020204" pitchFamily="34" charset="0"/>
              </a:rPr>
              <a:t>insulator.</a:t>
            </a:r>
          </a:p>
          <a:p>
            <a:pPr algn="just"/>
            <a:r>
              <a:rPr lang="en-US" dirty="0" smtClean="0">
                <a:latin typeface="Maiandra GD" panose="020E0502030308020204" pitchFamily="34" charset="0"/>
              </a:rPr>
              <a:t>Two </a:t>
            </a:r>
            <a:r>
              <a:rPr lang="en-US" dirty="0">
                <a:latin typeface="Maiandra GD" panose="020E0502030308020204" pitchFamily="34" charset="0"/>
              </a:rPr>
              <a:t>classes: single-crystal and </a:t>
            </a:r>
            <a:r>
              <a:rPr lang="en-US" dirty="0" smtClean="0">
                <a:latin typeface="Maiandra GD" panose="020E0502030308020204" pitchFamily="34" charset="0"/>
              </a:rPr>
              <a:t>compound</a:t>
            </a:r>
          </a:p>
          <a:p>
            <a:pPr algn="just"/>
            <a:endParaRPr lang="en-US" sz="2400" dirty="0" smtClean="0">
              <a:latin typeface="Maiandra GD" panose="020E0502030308020204" pitchFamily="34" charset="0"/>
            </a:endParaRPr>
          </a:p>
          <a:p>
            <a:pPr algn="just"/>
            <a:r>
              <a:rPr lang="en-US" sz="2400" dirty="0" smtClean="0">
                <a:latin typeface="Maiandra GD" panose="020E0502030308020204" pitchFamily="34" charset="0"/>
              </a:rPr>
              <a:t>The </a:t>
            </a:r>
            <a:r>
              <a:rPr lang="en-US" sz="2400" dirty="0">
                <a:latin typeface="Maiandra GD" panose="020E0502030308020204" pitchFamily="34" charset="0"/>
              </a:rPr>
              <a:t>three semiconductors used most frequently in the construction of electronic devices are </a:t>
            </a:r>
            <a:r>
              <a:rPr lang="en-US" sz="2400" dirty="0">
                <a:solidFill>
                  <a:srgbClr val="0070C0"/>
                </a:solidFill>
                <a:latin typeface="Maiandra GD" panose="020E0502030308020204" pitchFamily="34" charset="0"/>
              </a:rPr>
              <a:t>Ge, Si, and GaAs</a:t>
            </a:r>
            <a:r>
              <a:rPr lang="en-US" sz="2400" dirty="0">
                <a:latin typeface="Maiandra GD" panose="020E0502030308020204" pitchFamily="34" charset="0"/>
              </a:rPr>
              <a:t>.</a:t>
            </a:r>
            <a:endParaRPr lang="en-US" dirty="0">
              <a:latin typeface="Maiandra GD" panose="020E0502030308020204" pitchFamily="34" charset="0"/>
            </a:endParaRPr>
          </a:p>
          <a:p>
            <a:pPr algn="just"/>
            <a:endParaRPr lang="en-US" dirty="0" smtClean="0">
              <a:latin typeface="Maiandra GD" panose="020E0502030308020204" pitchFamily="34" charset="0"/>
            </a:endParaRPr>
          </a:p>
          <a:p>
            <a:pPr lvl="1"/>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Semiconductor</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169" y="4720399"/>
            <a:ext cx="1850571" cy="185057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1165" y="4720399"/>
            <a:ext cx="1854137" cy="1854137"/>
          </a:xfrm>
          <a:prstGeom prst="rect">
            <a:avLst/>
          </a:prstGeom>
        </p:spPr>
      </p:pic>
      <p:pic>
        <p:nvPicPr>
          <p:cNvPr id="6"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6589" t="8580" r="7028" b="8205"/>
          <a:stretch/>
        </p:blipFill>
        <p:spPr>
          <a:xfrm>
            <a:off x="5347607" y="4720399"/>
            <a:ext cx="2606436" cy="1850571"/>
          </a:xfrm>
          <a:prstGeom prst="rect">
            <a:avLst/>
          </a:prstGeom>
        </p:spPr>
      </p:pic>
    </p:spTree>
    <p:extLst>
      <p:ext uri="{BB962C8B-B14F-4D97-AF65-F5344CB8AC3E}">
        <p14:creationId xmlns:p14="http://schemas.microsoft.com/office/powerpoint/2010/main" val="419837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A </a:t>
            </a:r>
            <a:r>
              <a:rPr lang="en-US" b="1" dirty="0">
                <a:solidFill>
                  <a:srgbClr val="0000FF"/>
                </a:solidFill>
                <a:latin typeface="Maiandra GD" panose="020E0502030308020204" pitchFamily="34" charset="0"/>
              </a:rPr>
              <a:t>Zener diode </a:t>
            </a:r>
            <a:r>
              <a:rPr lang="en-US" dirty="0">
                <a:latin typeface="Maiandra GD" panose="020E0502030308020204" pitchFamily="34" charset="0"/>
              </a:rPr>
              <a:t>is one that is designed to safely operate in its zener region; i.e., biased at the Zener voltage (VZ</a:t>
            </a:r>
            <a:r>
              <a:rPr lang="en-US" dirty="0" smtClean="0">
                <a:latin typeface="Maiandra GD" panose="020E0502030308020204" pitchFamily="34" charset="0"/>
              </a:rPr>
              <a:t>).</a:t>
            </a:r>
          </a:p>
          <a:p>
            <a:pPr algn="just"/>
            <a:endParaRPr lang="en-US" dirty="0">
              <a:latin typeface="Maiandra GD" panose="020E0502030308020204" pitchFamily="34" charset="0"/>
            </a:endParaRPr>
          </a:p>
          <a:p>
            <a:pPr algn="just"/>
            <a:r>
              <a:rPr lang="en-US" dirty="0">
                <a:latin typeface="Maiandra GD" panose="020E0502030308020204" pitchFamily="34" charset="0"/>
              </a:rPr>
              <a:t>Common zener diode voltage ratings are between 1.8 V and 200 V</a:t>
            </a:r>
          </a:p>
          <a:p>
            <a:pPr algn="just"/>
            <a:endParaRPr lang="en-US" dirty="0" smtClean="0"/>
          </a:p>
          <a:p>
            <a:pPr algn="just"/>
            <a:endParaRPr lang="en-US" dirty="0"/>
          </a:p>
        </p:txBody>
      </p:sp>
      <p:sp>
        <p:nvSpPr>
          <p:cNvPr id="3" name="Title 2"/>
          <p:cNvSpPr>
            <a:spLocks noGrp="1"/>
          </p:cNvSpPr>
          <p:nvPr>
            <p:ph type="title"/>
          </p:nvPr>
        </p:nvSpPr>
        <p:spPr/>
        <p:txBody>
          <a:bodyPr>
            <a:normAutofit/>
          </a:bodyPr>
          <a:lstStyle/>
          <a:p>
            <a:r>
              <a:rPr lang="en-US" altLang="ko-KR" dirty="0">
                <a:ea typeface="굴림" charset="-127"/>
                <a:cs typeface="Arial" charset="0"/>
              </a:rPr>
              <a:t>Zener </a:t>
            </a:r>
            <a:r>
              <a:rPr lang="en-US" altLang="ko-KR" dirty="0" smtClean="0">
                <a:ea typeface="굴림" charset="-127"/>
                <a:cs typeface="Arial" charset="0"/>
              </a:rPr>
              <a:t>Diode</a:t>
            </a:r>
            <a:endParaRPr lang="en-US" dirty="0"/>
          </a:p>
        </p:txBody>
      </p:sp>
      <p:pic>
        <p:nvPicPr>
          <p:cNvPr id="4" name="Picture 8" descr="fg01_046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2484" y="3368740"/>
            <a:ext cx="1976917" cy="33085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12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altLang="en-US" sz="2800" dirty="0">
                <a:latin typeface="Maiandra GD" panose="020E0502030308020204" pitchFamily="34" charset="0"/>
                <a:cs typeface="Arial" charset="0"/>
              </a:rPr>
              <a:t>An </a:t>
            </a:r>
            <a:r>
              <a:rPr lang="en-US" altLang="en-US" sz="2800" b="1" dirty="0">
                <a:solidFill>
                  <a:srgbClr val="333399"/>
                </a:solidFill>
                <a:latin typeface="Maiandra GD" panose="020E0502030308020204" pitchFamily="34" charset="0"/>
                <a:cs typeface="Arial" charset="0"/>
              </a:rPr>
              <a:t>LED</a:t>
            </a:r>
            <a:r>
              <a:rPr lang="en-US" altLang="en-US" sz="2800" dirty="0">
                <a:latin typeface="Maiandra GD" panose="020E0502030308020204" pitchFamily="34" charset="0"/>
                <a:cs typeface="Arial" charset="0"/>
              </a:rPr>
              <a:t> emits light when it is forward biased, which can be in the infrared or visible spectrum.</a:t>
            </a:r>
            <a:r>
              <a:rPr lang="en-US" altLang="en-US" sz="2800" dirty="0">
                <a:solidFill>
                  <a:schemeClr val="accent2"/>
                </a:solidFill>
                <a:latin typeface="Maiandra GD" panose="020E0502030308020204" pitchFamily="34" charset="0"/>
                <a:cs typeface="Arial" charset="0"/>
              </a:rPr>
              <a:t> </a:t>
            </a:r>
          </a:p>
          <a:p>
            <a:pPr algn="just"/>
            <a:endParaRPr lang="en-US" altLang="en-US" sz="2800" dirty="0" smtClean="0">
              <a:solidFill>
                <a:srgbClr val="0000FF"/>
              </a:solidFill>
              <a:latin typeface="Maiandra GD" panose="020E0502030308020204" pitchFamily="34" charset="0"/>
              <a:cs typeface="Arial" charset="0"/>
            </a:endParaRPr>
          </a:p>
          <a:p>
            <a:pPr algn="just"/>
            <a:r>
              <a:rPr lang="en-US" altLang="en-US" sz="2800" dirty="0" smtClean="0">
                <a:solidFill>
                  <a:srgbClr val="0000FF"/>
                </a:solidFill>
                <a:latin typeface="Maiandra GD" panose="020E0502030308020204" pitchFamily="34" charset="0"/>
                <a:cs typeface="Arial" charset="0"/>
              </a:rPr>
              <a:t>The </a:t>
            </a:r>
            <a:r>
              <a:rPr lang="en-US" altLang="en-US" sz="2800" dirty="0">
                <a:solidFill>
                  <a:srgbClr val="0000FF"/>
                </a:solidFill>
                <a:latin typeface="Maiandra GD" panose="020E0502030308020204" pitchFamily="34" charset="0"/>
                <a:cs typeface="Arial" charset="0"/>
              </a:rPr>
              <a:t>forward bias voltage is usually in the range of 2 V to 3 V.</a:t>
            </a:r>
          </a:p>
          <a:p>
            <a:pPr algn="just"/>
            <a:endParaRPr lang="en-US" dirty="0"/>
          </a:p>
        </p:txBody>
      </p:sp>
      <p:sp>
        <p:nvSpPr>
          <p:cNvPr id="3" name="Title 2"/>
          <p:cNvSpPr>
            <a:spLocks noGrp="1"/>
          </p:cNvSpPr>
          <p:nvPr>
            <p:ph type="title"/>
          </p:nvPr>
        </p:nvSpPr>
        <p:spPr/>
        <p:txBody>
          <a:bodyPr>
            <a:normAutofit/>
          </a:bodyPr>
          <a:lstStyle/>
          <a:p>
            <a:r>
              <a:rPr lang="en-US" altLang="ko-KR" dirty="0">
                <a:ea typeface="굴림" charset="-127"/>
                <a:cs typeface="Arial" charset="0"/>
              </a:rPr>
              <a:t>Light-Emitting Diode (LED</a:t>
            </a:r>
            <a:r>
              <a:rPr lang="en-US" altLang="ko-KR" dirty="0" smtClean="0">
                <a:ea typeface="굴림" charset="-127"/>
                <a:cs typeface="Arial" charset="0"/>
              </a:rPr>
              <a:t>)</a:t>
            </a:r>
            <a:endParaRPr lang="en-US" dirty="0"/>
          </a:p>
        </p:txBody>
      </p:sp>
      <p:pic>
        <p:nvPicPr>
          <p:cNvPr id="4" name="Picture 8" descr="fg01_050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0662" y="4306946"/>
            <a:ext cx="2968625" cy="1384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939" y="3988366"/>
            <a:ext cx="2085975" cy="2021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72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Multiple diodes can be packaged together in an integrated circuit (IC</a:t>
            </a:r>
            <a:r>
              <a:rPr lang="en-US" dirty="0" smtClean="0">
                <a:latin typeface="Maiandra GD" panose="020E0502030308020204" pitchFamily="34" charset="0"/>
              </a:rPr>
              <a:t>).</a:t>
            </a:r>
          </a:p>
          <a:p>
            <a:pPr algn="just"/>
            <a:endParaRPr lang="en-US" dirty="0">
              <a:latin typeface="Maiandra GD" panose="020E0502030308020204" pitchFamily="34" charset="0"/>
            </a:endParaRP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A </a:t>
            </a:r>
            <a:r>
              <a:rPr lang="en-US" dirty="0">
                <a:latin typeface="Maiandra GD" panose="020E0502030308020204" pitchFamily="34" charset="0"/>
              </a:rPr>
              <a:t>variety of diode configurations are available. </a:t>
            </a:r>
          </a:p>
          <a:p>
            <a:pPr algn="just"/>
            <a:endParaRPr lang="en-US" dirty="0" smtClean="0"/>
          </a:p>
          <a:p>
            <a:pPr algn="just"/>
            <a:endParaRPr lang="en-US" dirty="0"/>
          </a:p>
        </p:txBody>
      </p:sp>
      <p:sp>
        <p:nvSpPr>
          <p:cNvPr id="3" name="Title 2"/>
          <p:cNvSpPr>
            <a:spLocks noGrp="1"/>
          </p:cNvSpPr>
          <p:nvPr>
            <p:ph type="title"/>
          </p:nvPr>
        </p:nvSpPr>
        <p:spPr/>
        <p:txBody>
          <a:bodyPr>
            <a:normAutofit/>
          </a:bodyPr>
          <a:lstStyle/>
          <a:p>
            <a:r>
              <a:rPr lang="en-US" altLang="ko-KR" dirty="0">
                <a:ea typeface="굴림" charset="-127"/>
                <a:cs typeface="Arial" charset="0"/>
              </a:rPr>
              <a:t>Diode </a:t>
            </a:r>
            <a:r>
              <a:rPr lang="en-US" altLang="ko-KR" dirty="0" smtClean="0">
                <a:ea typeface="굴림" charset="-127"/>
                <a:cs typeface="Arial" charset="0"/>
              </a:rPr>
              <a:t>Arrays</a:t>
            </a:r>
            <a:endParaRPr lang="en-US" dirty="0"/>
          </a:p>
        </p:txBody>
      </p:sp>
      <p:grpSp>
        <p:nvGrpSpPr>
          <p:cNvPr id="4" name="Group 16"/>
          <p:cNvGrpSpPr>
            <a:grpSpLocks/>
          </p:cNvGrpSpPr>
          <p:nvPr/>
        </p:nvGrpSpPr>
        <p:grpSpPr bwMode="auto">
          <a:xfrm>
            <a:off x="2380103" y="3823450"/>
            <a:ext cx="4038600" cy="2819400"/>
            <a:chOff x="2736" y="1542"/>
            <a:chExt cx="2688" cy="2016"/>
          </a:xfrm>
        </p:grpSpPr>
        <p:sp>
          <p:nvSpPr>
            <p:cNvPr id="5" name="Rectangle 12"/>
            <p:cNvSpPr>
              <a:spLocks noChangeArrowheads="1"/>
            </p:cNvSpPr>
            <p:nvPr/>
          </p:nvSpPr>
          <p:spPr bwMode="auto">
            <a:xfrm>
              <a:off x="2880" y="1542"/>
              <a:ext cx="2544" cy="201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ko-KR" altLang="ko-KR"/>
            </a:p>
          </p:txBody>
        </p:sp>
        <p:pic>
          <p:nvPicPr>
            <p:cNvPr id="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 y="1782"/>
              <a:ext cx="1344"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 y="2646"/>
              <a:ext cx="1356"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5"/>
            <p:cNvSpPr txBox="1">
              <a:spLocks noChangeArrowheads="1"/>
            </p:cNvSpPr>
            <p:nvPr/>
          </p:nvSpPr>
          <p:spPr bwMode="auto">
            <a:xfrm>
              <a:off x="2736" y="1974"/>
              <a:ext cx="1248"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tLang="ko-KR" sz="1200" b="1">
                  <a:ea typeface="굴림" charset="-127"/>
                </a:rPr>
                <a:t>Common Anode</a:t>
              </a:r>
            </a:p>
          </p:txBody>
        </p:sp>
        <p:sp>
          <p:nvSpPr>
            <p:cNvPr id="9" name="Text Box 16"/>
            <p:cNvSpPr txBox="1">
              <a:spLocks noChangeArrowheads="1"/>
            </p:cNvSpPr>
            <p:nvPr/>
          </p:nvSpPr>
          <p:spPr bwMode="auto">
            <a:xfrm>
              <a:off x="2736" y="2886"/>
              <a:ext cx="124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tLang="ko-KR" sz="1200" b="1">
                  <a:ea typeface="굴림" charset="-127"/>
                </a:rPr>
                <a:t>Common Cathode</a:t>
              </a:r>
            </a:p>
          </p:txBody>
        </p:sp>
      </p:grpSp>
      <p:pic>
        <p:nvPicPr>
          <p:cNvPr id="10" name="Picture 17" descr="040805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088" y="1933954"/>
            <a:ext cx="1337368" cy="11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81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DC Adapter Circuits</a:t>
            </a:r>
            <a:endParaRPr lang="en-US" dirty="0"/>
          </a:p>
        </p:txBody>
      </p:sp>
      <p:pic>
        <p:nvPicPr>
          <p:cNvPr id="4" name="Picture 4" descr="Circuit Diagram of Regulated Power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3805373"/>
            <a:ext cx="7184554" cy="2634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Waveform of Regulated Power supp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797" y="1407793"/>
            <a:ext cx="387667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32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Diode Application - Reverse Current Protection</a:t>
            </a:r>
          </a:p>
        </p:txBody>
      </p:sp>
      <p:pic>
        <p:nvPicPr>
          <p:cNvPr id="3074" name="Picture 2" descr="https://cdn.sparkfun.com/assets/1/0/4/8/5/5175bb7ace395fa84800000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773" y="1692402"/>
            <a:ext cx="5139848" cy="198278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38529" y="3986784"/>
            <a:ext cx="9010221" cy="2587752"/>
          </a:xfrm>
          <a:prstGeom prst="rect">
            <a:avLst/>
          </a:prstGeom>
        </p:spPr>
        <p:txBody>
          <a:bodyPr vert="horz">
            <a:normAutofit/>
          </a:bodyPr>
          <a:lstStyle>
            <a:lvl1pPr marL="365751" indent="-256026" algn="l" rtl="0" eaLnBrk="1" latinLnBrk="0" hangingPunct="1">
              <a:spcBef>
                <a:spcPts val="300"/>
              </a:spcBef>
              <a:buClr>
                <a:schemeClr val="accent3"/>
              </a:buClr>
              <a:buFont typeface="Wingdings" panose="05000000000000000000" pitchFamily="2" charset="2"/>
              <a:buChar char="§"/>
              <a:defRPr kumimoji="0" sz="2600" kern="1200" baseline="0">
                <a:solidFill>
                  <a:schemeClr val="tx1"/>
                </a:solidFill>
                <a:latin typeface="Maiandra GD" panose="020E0502030308020204" pitchFamily="34" charset="0"/>
                <a:ea typeface="Tahoma" pitchFamily="34" charset="0"/>
                <a:cs typeface="Tahoma" pitchFamily="34" charset="0"/>
              </a:defRPr>
            </a:lvl1pPr>
            <a:lvl2pPr marL="754370" indent="-342900" algn="just" rtl="0" eaLnBrk="1" latinLnBrk="0" hangingPunct="1">
              <a:spcBef>
                <a:spcPts val="300"/>
              </a:spcBef>
              <a:buClr>
                <a:schemeClr val="accent2"/>
              </a:buClr>
              <a:buFont typeface="Wingdings" panose="05000000000000000000" pitchFamily="2" charset="2"/>
              <a:buChar char="§"/>
              <a:defRPr kumimoji="0" sz="2200" kern="1200" baseline="0">
                <a:solidFill>
                  <a:schemeClr val="tx1"/>
                </a:solidFill>
                <a:latin typeface="Maiandra GD" panose="020E0502030308020204" pitchFamily="34" charset="0"/>
                <a:ea typeface="Tahoma" pitchFamily="34" charset="0"/>
                <a:cs typeface="Tahoma" pitchFamily="34" charset="0"/>
              </a:defRPr>
            </a:lvl2pPr>
            <a:lvl3pPr marL="989820" indent="-285750" algn="l" rtl="0" eaLnBrk="1" latinLnBrk="0" hangingPunct="1">
              <a:spcBef>
                <a:spcPts val="300"/>
              </a:spcBef>
              <a:buClr>
                <a:schemeClr val="accent1"/>
              </a:buClr>
              <a:buFont typeface="Arial" panose="020B0604020202020204" pitchFamily="34" charset="0"/>
              <a:buChar char="•"/>
              <a:defRPr kumimoji="0" sz="2000" kern="1200" baseline="0">
                <a:solidFill>
                  <a:schemeClr val="tx1"/>
                </a:solidFill>
                <a:latin typeface="Maiandra GD" panose="020E0502030308020204" pitchFamily="34" charset="0"/>
                <a:ea typeface="+mn-ea"/>
                <a:cs typeface="Arial" panose="020B0604020202020204" pitchFamily="34" charset="0"/>
              </a:defRPr>
            </a:lvl3pPr>
            <a:lvl4pPr marL="1179547" indent="-201163" algn="l" rtl="0" eaLnBrk="1" latinLnBrk="0" hangingPunct="1">
              <a:spcBef>
                <a:spcPts val="300"/>
              </a:spcBef>
              <a:buClr>
                <a:schemeClr val="accent1"/>
              </a:buClr>
              <a:buFont typeface="Wingdings 2" panose="05020102010507070707" pitchFamily="18" charset="2"/>
              <a:buChar char=""/>
              <a:defRPr kumimoji="0" sz="1800" kern="1200">
                <a:solidFill>
                  <a:schemeClr val="tx1"/>
                </a:solidFill>
                <a:latin typeface="Maiandra GD" panose="020E0502030308020204" pitchFamily="34" charset="0"/>
                <a:ea typeface="+mn-ea"/>
                <a:cs typeface="Arial" panose="020B0604020202020204" pitchFamily="34" charset="0"/>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1"/>
                </a:solidFill>
                <a:latin typeface="Arial" panose="020B0604020202020204" pitchFamily="34" charset="0"/>
                <a:ea typeface="+mn-ea"/>
                <a:cs typeface="Arial" panose="020B0604020202020204" pitchFamily="34" charset="0"/>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b="1" dirty="0" smtClean="0">
                <a:solidFill>
                  <a:srgbClr val="FF0000"/>
                </a:solidFill>
              </a:rPr>
              <a:t>Mandatory design </a:t>
            </a:r>
            <a:r>
              <a:rPr lang="en-US" dirty="0" smtClean="0"/>
              <a:t>for any system</a:t>
            </a:r>
          </a:p>
          <a:p>
            <a:r>
              <a:rPr lang="en-US" dirty="0" smtClean="0"/>
              <a:t>Drawback: around 0.7V loss because </a:t>
            </a:r>
            <a:r>
              <a:rPr lang="en-US" dirty="0"/>
              <a:t>of the forward voltage drop. </a:t>
            </a:r>
          </a:p>
          <a:p>
            <a:pPr marL="109725" indent="0">
              <a:buNone/>
            </a:pPr>
            <a:r>
              <a:rPr lang="en-US" b="1" dirty="0" smtClean="0">
                <a:sym typeface="Wingdings" panose="05000000000000000000" pitchFamily="2" charset="2"/>
              </a:rPr>
              <a:t></a:t>
            </a:r>
            <a:r>
              <a:rPr lang="en-US" b="1" dirty="0" err="1" smtClean="0"/>
              <a:t>Schottky</a:t>
            </a:r>
            <a:r>
              <a:rPr lang="en-US" b="1" dirty="0" smtClean="0"/>
              <a:t> </a:t>
            </a:r>
            <a:r>
              <a:rPr lang="en-US" b="1" dirty="0"/>
              <a:t>diodes</a:t>
            </a:r>
            <a:r>
              <a:rPr lang="en-US" dirty="0"/>
              <a:t> an excellent choice for reverse protection diodes.</a:t>
            </a:r>
          </a:p>
        </p:txBody>
      </p:sp>
    </p:spTree>
    <p:extLst>
      <p:ext uri="{BB962C8B-B14F-4D97-AF65-F5344CB8AC3E}">
        <p14:creationId xmlns:p14="http://schemas.microsoft.com/office/powerpoint/2010/main" val="13637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9789" y="1631920"/>
            <a:ext cx="3406420" cy="744458"/>
          </a:xfrm>
        </p:spPr>
        <p:txBody>
          <a:bodyPr/>
          <a:lstStyle/>
          <a:p>
            <a:r>
              <a:rPr lang="en-US" dirty="0" smtClean="0"/>
              <a:t>SIM800L: 4.3V </a:t>
            </a:r>
            <a:endParaRPr lang="en-US" dirty="0"/>
          </a:p>
        </p:txBody>
      </p:sp>
      <p:sp>
        <p:nvSpPr>
          <p:cNvPr id="3" name="Title 2"/>
          <p:cNvSpPr>
            <a:spLocks noGrp="1"/>
          </p:cNvSpPr>
          <p:nvPr>
            <p:ph type="title"/>
          </p:nvPr>
        </p:nvSpPr>
        <p:spPr/>
        <p:txBody>
          <a:bodyPr>
            <a:normAutofit fontScale="90000"/>
          </a:bodyPr>
          <a:lstStyle/>
          <a:p>
            <a:r>
              <a:rPr lang="en-US" dirty="0" smtClean="0"/>
              <a:t>Diode Application – Reverse Current Protection</a:t>
            </a:r>
            <a:endParaRPr lang="en-US" dirty="0"/>
          </a:p>
        </p:txBody>
      </p:sp>
      <p:pic>
        <p:nvPicPr>
          <p:cNvPr id="6148" name="Picture 4" descr="http://iotsky.vn/upload/images/sim800.png"/>
          <p:cNvPicPr>
            <a:picLocks noChangeAspect="1" noChangeArrowheads="1"/>
          </p:cNvPicPr>
          <p:nvPr/>
        </p:nvPicPr>
        <p:blipFill rotWithShape="1">
          <a:blip r:embed="rId2">
            <a:extLst>
              <a:ext uri="{28A0092B-C50C-407E-A947-70E740481C1C}">
                <a14:useLocalDpi xmlns:a14="http://schemas.microsoft.com/office/drawing/2010/main" val="0"/>
              </a:ext>
            </a:extLst>
          </a:blip>
          <a:srcRect l="5141" t="10410" r="2610" b="12751"/>
          <a:stretch/>
        </p:blipFill>
        <p:spPr bwMode="auto">
          <a:xfrm>
            <a:off x="216189" y="2734302"/>
            <a:ext cx="8654902" cy="270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169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latin typeface="Maiandra GD" panose="020E0502030308020204" pitchFamily="34" charset="0"/>
              </a:rPr>
              <a:t>Half-wave Rectification</a:t>
            </a:r>
          </a:p>
          <a:p>
            <a:endParaRPr lang="en-US" sz="2400" dirty="0" smtClean="0">
              <a:latin typeface="Maiandra GD" panose="020E0502030308020204" pitchFamily="34" charset="0"/>
            </a:endParaRPr>
          </a:p>
          <a:p>
            <a:endParaRPr lang="en-US" sz="2400" dirty="0">
              <a:latin typeface="Maiandra GD" panose="020E0502030308020204" pitchFamily="34" charset="0"/>
            </a:endParaRPr>
          </a:p>
          <a:p>
            <a:endParaRPr lang="en-US" sz="2400" dirty="0" smtClean="0">
              <a:latin typeface="Maiandra GD" panose="020E0502030308020204" pitchFamily="34" charset="0"/>
            </a:endParaRPr>
          </a:p>
          <a:p>
            <a:endParaRPr lang="en-US" sz="2400" dirty="0">
              <a:latin typeface="Maiandra GD" panose="020E0502030308020204" pitchFamily="34" charset="0"/>
            </a:endParaRPr>
          </a:p>
          <a:p>
            <a:endParaRPr lang="en-US" sz="2400" dirty="0" smtClean="0">
              <a:latin typeface="Maiandra GD" panose="020E0502030308020204" pitchFamily="34" charset="0"/>
            </a:endParaRPr>
          </a:p>
          <a:p>
            <a:r>
              <a:rPr lang="en-US" sz="2400" dirty="0" smtClean="0">
                <a:latin typeface="Maiandra GD" panose="020E0502030308020204" pitchFamily="34" charset="0"/>
              </a:rPr>
              <a:t>Full-ware Rectification</a:t>
            </a:r>
            <a:endParaRPr lang="en-US" sz="2400"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Diode and Its Application</a:t>
            </a:r>
            <a:endParaRPr lang="en-US" dirty="0"/>
          </a:p>
        </p:txBody>
      </p:sp>
      <p:pic>
        <p:nvPicPr>
          <p:cNvPr id="1026" name="Picture 2" descr="Image result for full wave bridge rectifier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51617" y="3832815"/>
            <a:ext cx="4260931" cy="2982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alf wave rectifi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48014" y="1925008"/>
            <a:ext cx="61912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Maiandra GD" panose="020E0502030308020204" pitchFamily="34" charset="0"/>
              </a:rPr>
              <a:t>Convert AC to DC using one Diode</a:t>
            </a:r>
          </a:p>
          <a:p>
            <a:endParaRPr lang="en-US" dirty="0"/>
          </a:p>
        </p:txBody>
      </p:sp>
      <p:sp>
        <p:nvSpPr>
          <p:cNvPr id="3" name="Title 2"/>
          <p:cNvSpPr>
            <a:spLocks noGrp="1"/>
          </p:cNvSpPr>
          <p:nvPr>
            <p:ph type="title"/>
          </p:nvPr>
        </p:nvSpPr>
        <p:spPr/>
        <p:txBody>
          <a:bodyPr/>
          <a:lstStyle/>
          <a:p>
            <a:r>
              <a:rPr lang="en-US" dirty="0" smtClean="0"/>
              <a:t>Half-Wave Rectification</a:t>
            </a:r>
            <a:endParaRPr lang="en-US" dirty="0"/>
          </a:p>
        </p:txBody>
      </p:sp>
      <p:sp>
        <p:nvSpPr>
          <p:cNvPr id="5" name="Rectangle 4"/>
          <p:cNvSpPr/>
          <p:nvPr/>
        </p:nvSpPr>
        <p:spPr>
          <a:xfrm>
            <a:off x="5652564" y="8310"/>
            <a:ext cx="3396186" cy="276999"/>
          </a:xfrm>
          <a:prstGeom prst="rect">
            <a:avLst/>
          </a:prstGeom>
        </p:spPr>
        <p:txBody>
          <a:bodyPr wrap="none">
            <a:spAutoFit/>
          </a:bodyPr>
          <a:lstStyle/>
          <a:p>
            <a:r>
              <a:rPr lang="en-US" sz="1200" dirty="0" smtClean="0">
                <a:solidFill>
                  <a:srgbClr val="0000FF"/>
                </a:solidFill>
                <a:latin typeface="Arial Rounded MT Bold" panose="020F0704030504030204" pitchFamily="34" charset="0"/>
              </a:rPr>
              <a:t>AC</a:t>
            </a:r>
            <a:r>
              <a:rPr lang="en-US" sz="1200" dirty="0" smtClean="0">
                <a:latin typeface="Arial Rounded MT Bold" panose="020F0704030504030204" pitchFamily="34" charset="0"/>
              </a:rPr>
              <a:t>: Alternating </a:t>
            </a:r>
            <a:r>
              <a:rPr lang="en-US" sz="1200" dirty="0">
                <a:latin typeface="Arial Rounded MT Bold" panose="020F0704030504030204" pitchFamily="34" charset="0"/>
              </a:rPr>
              <a:t>Current  </a:t>
            </a:r>
            <a:r>
              <a:rPr lang="en-US" sz="1200" dirty="0" smtClean="0">
                <a:solidFill>
                  <a:srgbClr val="0000FF"/>
                </a:solidFill>
                <a:latin typeface="Arial Rounded MT Bold" panose="020F0704030504030204" pitchFamily="34" charset="0"/>
              </a:rPr>
              <a:t>DC</a:t>
            </a:r>
            <a:r>
              <a:rPr lang="en-US" sz="1200" dirty="0" smtClean="0">
                <a:latin typeface="Arial Rounded MT Bold" panose="020F0704030504030204" pitchFamily="34" charset="0"/>
              </a:rPr>
              <a:t>: </a:t>
            </a:r>
            <a:r>
              <a:rPr lang="en-US" sz="1200" dirty="0">
                <a:latin typeface="Arial Rounded MT Bold" panose="020F0704030504030204" pitchFamily="34" charset="0"/>
              </a:rPr>
              <a:t>Direct </a:t>
            </a:r>
            <a:r>
              <a:rPr lang="en-US" sz="1200" dirty="0" smtClean="0">
                <a:latin typeface="Arial Rounded MT Bold" panose="020F0704030504030204" pitchFamily="34" charset="0"/>
              </a:rPr>
              <a:t>Current</a:t>
            </a:r>
            <a:endParaRPr lang="en-US" sz="1200" dirty="0">
              <a:latin typeface="Arial Rounded MT Bold" panose="020F0704030504030204" pitchFamily="34"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967321"/>
            <a:ext cx="55435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34" y="2119968"/>
            <a:ext cx="2468880" cy="170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1129939" y="4263171"/>
            <a:ext cx="6337662" cy="2456616"/>
            <a:chOff x="1129939" y="4263171"/>
            <a:chExt cx="6337662" cy="2456616"/>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153"/>
            <a:stretch/>
          </p:blipFill>
          <p:spPr bwMode="auto">
            <a:xfrm>
              <a:off x="1129939" y="4263171"/>
              <a:ext cx="6337662" cy="2456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421777" y="6146872"/>
              <a:ext cx="1042852" cy="45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0000FF"/>
                  </a:solidFill>
                  <a:latin typeface="Arial Rounded MT Bold" panose="020F0704030504030204" pitchFamily="34" charset="0"/>
                </a:rPr>
                <a:t>Rectifier</a:t>
              </a:r>
              <a:endParaRPr lang="en-US" sz="1400" b="1" dirty="0">
                <a:solidFill>
                  <a:srgbClr val="0000FF"/>
                </a:solidFill>
                <a:latin typeface="Arial Rounded MT Bold" panose="020F0704030504030204" pitchFamily="34" charset="0"/>
              </a:endParaRPr>
            </a:p>
          </p:txBody>
        </p:sp>
      </p:grpSp>
    </p:spTree>
    <p:extLst>
      <p:ext uri="{BB962C8B-B14F-4D97-AF65-F5344CB8AC3E}">
        <p14:creationId xmlns:p14="http://schemas.microsoft.com/office/powerpoint/2010/main" val="272992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Half-Wave </a:t>
            </a:r>
            <a:r>
              <a:rPr lang="en-US" dirty="0" smtClean="0"/>
              <a:t>Rectification (cont.)</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47" y="3370219"/>
            <a:ext cx="736282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52" y="5038999"/>
            <a:ext cx="729615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7256"/>
          <a:stretch/>
        </p:blipFill>
        <p:spPr bwMode="auto">
          <a:xfrm>
            <a:off x="1836284" y="1328057"/>
            <a:ext cx="5314950" cy="1996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05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aiandra GD" panose="020E0502030308020204" pitchFamily="34" charset="0"/>
              </a:rPr>
              <a:t>Convert AC to DC using </a:t>
            </a:r>
            <a:r>
              <a:rPr lang="en-US" dirty="0" smtClean="0">
                <a:latin typeface="Maiandra GD" panose="020E0502030308020204" pitchFamily="34" charset="0"/>
              </a:rPr>
              <a:t>two or four diodes</a:t>
            </a:r>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Full-Wave Rectification</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 y="1830950"/>
            <a:ext cx="8385810" cy="1599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022213" y="2171482"/>
            <a:ext cx="1168912" cy="1019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00FF"/>
                </a:solidFill>
                <a:latin typeface="Arial Rounded MT Bold" panose="020F0704030504030204" pitchFamily="34" charset="0"/>
              </a:rPr>
              <a:t>Full-Wave</a:t>
            </a:r>
          </a:p>
          <a:p>
            <a:pPr algn="ctr"/>
            <a:r>
              <a:rPr lang="en-US" sz="1600" b="1" dirty="0" smtClean="0">
                <a:solidFill>
                  <a:srgbClr val="0000FF"/>
                </a:solidFill>
                <a:latin typeface="Arial Rounded MT Bold" panose="020F0704030504030204" pitchFamily="34" charset="0"/>
              </a:rPr>
              <a:t>Rectifier</a:t>
            </a:r>
            <a:endParaRPr lang="en-US" sz="1600" b="1" dirty="0">
              <a:solidFill>
                <a:srgbClr val="0000FF"/>
              </a:solidFill>
              <a:latin typeface="Arial Rounded MT Bold" panose="020F0704030504030204" pitchFamily="34"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9" y="4876706"/>
            <a:ext cx="5008831" cy="1930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212" y="3474982"/>
            <a:ext cx="5026537" cy="195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351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The discovery of the diode in 1939 and the transistor in 1947 germanium was used almost exclusively</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Advantages</a:t>
            </a:r>
            <a:endParaRPr lang="en-US" dirty="0">
              <a:latin typeface="Maiandra GD" panose="020E0502030308020204" pitchFamily="34" charset="0"/>
            </a:endParaRPr>
          </a:p>
          <a:p>
            <a:pPr lvl="1"/>
            <a:r>
              <a:rPr lang="en-US" dirty="0">
                <a:latin typeface="Maiandra GD" panose="020E0502030308020204" pitchFamily="34" charset="0"/>
              </a:rPr>
              <a:t>Easy to find</a:t>
            </a:r>
          </a:p>
          <a:p>
            <a:pPr lvl="1"/>
            <a:r>
              <a:rPr lang="en-US" dirty="0">
                <a:latin typeface="Maiandra GD" panose="020E0502030308020204" pitchFamily="34" charset="0"/>
              </a:rPr>
              <a:t>Fairly large quantities</a:t>
            </a:r>
          </a:p>
          <a:p>
            <a:pPr lvl="1"/>
            <a:r>
              <a:rPr lang="en-US" dirty="0">
                <a:latin typeface="Maiandra GD" panose="020E0502030308020204" pitchFamily="34" charset="0"/>
              </a:rPr>
              <a:t>Easy to refine to obtain very high levels of purity</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Disadvantage</a:t>
            </a:r>
            <a:endParaRPr lang="en-US" dirty="0">
              <a:latin typeface="Maiandra GD" panose="020E0502030308020204" pitchFamily="34" charset="0"/>
            </a:endParaRPr>
          </a:p>
          <a:p>
            <a:pPr lvl="1"/>
            <a:r>
              <a:rPr lang="en-US" dirty="0">
                <a:latin typeface="Maiandra GD" panose="020E0502030308020204" pitchFamily="34" charset="0"/>
              </a:rPr>
              <a:t>Sensitivity to changes in temperature</a:t>
            </a:r>
          </a:p>
          <a:p>
            <a:pPr algn="just"/>
            <a:endParaRPr lang="en-US" dirty="0"/>
          </a:p>
        </p:txBody>
      </p:sp>
      <p:sp>
        <p:nvSpPr>
          <p:cNvPr id="3" name="Title 2"/>
          <p:cNvSpPr>
            <a:spLocks noGrp="1"/>
          </p:cNvSpPr>
          <p:nvPr>
            <p:ph type="title"/>
          </p:nvPr>
        </p:nvSpPr>
        <p:spPr/>
        <p:txBody>
          <a:bodyPr/>
          <a:lstStyle/>
          <a:p>
            <a:r>
              <a:rPr lang="en-US" dirty="0"/>
              <a:t>Germanium (Ge)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084" y="4457833"/>
            <a:ext cx="2219444" cy="2219444"/>
          </a:xfrm>
          <a:prstGeom prst="rect">
            <a:avLst/>
          </a:prstGeom>
        </p:spPr>
      </p:pic>
    </p:spTree>
    <p:extLst>
      <p:ext uri="{BB962C8B-B14F-4D97-AF65-F5344CB8AC3E}">
        <p14:creationId xmlns:p14="http://schemas.microsoft.com/office/powerpoint/2010/main" val="10608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Bridge Rectifier</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9046"/>
          <a:stretch/>
        </p:blipFill>
        <p:spPr bwMode="auto">
          <a:xfrm>
            <a:off x="582353" y="1376737"/>
            <a:ext cx="7971374" cy="2779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169" b="8154"/>
          <a:stretch/>
        </p:blipFill>
        <p:spPr bwMode="auto">
          <a:xfrm>
            <a:off x="582353" y="4155821"/>
            <a:ext cx="7742939" cy="2681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311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Ripple in Rectification</a:t>
            </a:r>
            <a:endParaRPr lang="en-US" dirty="0"/>
          </a:p>
        </p:txBody>
      </p:sp>
      <p:grpSp>
        <p:nvGrpSpPr>
          <p:cNvPr id="7" name="Group 6"/>
          <p:cNvGrpSpPr>
            <a:grpSpLocks noChangeAspect="1"/>
          </p:cNvGrpSpPr>
          <p:nvPr/>
        </p:nvGrpSpPr>
        <p:grpSpPr>
          <a:xfrm>
            <a:off x="541995" y="1467306"/>
            <a:ext cx="8046962" cy="5078180"/>
            <a:chOff x="871603" y="1821357"/>
            <a:chExt cx="7081549" cy="4468939"/>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603" y="1821357"/>
              <a:ext cx="7081549" cy="4468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338623" y="1913860"/>
              <a:ext cx="1382233" cy="361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86716" y="4055826"/>
              <a:ext cx="1382233" cy="361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Diode Application - </a:t>
            </a:r>
            <a:r>
              <a:rPr lang="en-US" dirty="0" smtClean="0"/>
              <a:t>AC to DC Converter</a:t>
            </a:r>
            <a:endParaRPr lang="en-US" dirty="0"/>
          </a:p>
        </p:txBody>
      </p:sp>
      <p:pic>
        <p:nvPicPr>
          <p:cNvPr id="4098" name="Picture 2" descr="Image result for diode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89" y="1399984"/>
            <a:ext cx="41338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55" y="1470148"/>
            <a:ext cx="2543936" cy="25111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b="12027"/>
          <a:stretch/>
        </p:blipFill>
        <p:spPr bwMode="auto">
          <a:xfrm>
            <a:off x="1061332" y="4286123"/>
            <a:ext cx="6959859" cy="248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51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Complete AC/DC Power Circuit</a:t>
            </a:r>
            <a:endParaRPr lang="en-US" dirty="0"/>
          </a:p>
        </p:txBody>
      </p:sp>
      <p:pic>
        <p:nvPicPr>
          <p:cNvPr id="4" name="Picture 4" descr="Circuit Diagram of Regulated Power Sup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3384"/>
            <a:ext cx="7184554" cy="2634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gulated DC Power Supp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9133"/>
            <a:ext cx="7315200" cy="12564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aveform of Regulated Power supp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012" y="2535627"/>
            <a:ext cx="387667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2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9505" y="4937760"/>
            <a:ext cx="1497663" cy="768096"/>
          </a:xfrm>
        </p:spPr>
        <p:txBody>
          <a:bodyPr/>
          <a:lstStyle/>
          <a:p>
            <a:r>
              <a:rPr lang="en-US" dirty="0" smtClean="0"/>
              <a:t>OR </a:t>
            </a:r>
            <a:endParaRPr lang="en-US" dirty="0"/>
          </a:p>
        </p:txBody>
      </p:sp>
      <p:sp>
        <p:nvSpPr>
          <p:cNvPr id="3" name="Title 2"/>
          <p:cNvSpPr>
            <a:spLocks noGrp="1"/>
          </p:cNvSpPr>
          <p:nvPr>
            <p:ph type="title"/>
          </p:nvPr>
        </p:nvSpPr>
        <p:spPr/>
        <p:txBody>
          <a:bodyPr/>
          <a:lstStyle/>
          <a:p>
            <a:r>
              <a:rPr lang="en-US" dirty="0" smtClean="0"/>
              <a:t>Logic Gates</a:t>
            </a:r>
            <a:endParaRPr lang="en-US" dirty="0"/>
          </a:p>
        </p:txBody>
      </p:sp>
      <p:pic>
        <p:nvPicPr>
          <p:cNvPr id="5122" name="Picture 2" descr="Diode 2-input OR gate schem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03" y="1814288"/>
            <a:ext cx="28384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ode 2-input AND gate schema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215" y="1814288"/>
            <a:ext cx="2619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5969937" y="4937760"/>
            <a:ext cx="1497663" cy="768096"/>
          </a:xfrm>
          <a:prstGeom prst="rect">
            <a:avLst/>
          </a:prstGeom>
        </p:spPr>
        <p:txBody>
          <a:bodyPr vert="horz">
            <a:normAutofit/>
          </a:bodyPr>
          <a:lstStyle>
            <a:lvl1pPr marL="365751" indent="-256026" algn="l" rtl="0" eaLnBrk="1" latinLnBrk="0" hangingPunct="1">
              <a:spcBef>
                <a:spcPts val="300"/>
              </a:spcBef>
              <a:buClr>
                <a:schemeClr val="accent3"/>
              </a:buClr>
              <a:buFont typeface="Wingdings" panose="05000000000000000000" pitchFamily="2" charset="2"/>
              <a:buChar char="§"/>
              <a:defRPr kumimoji="0" sz="2600" kern="1200" baseline="0">
                <a:solidFill>
                  <a:schemeClr val="tx1"/>
                </a:solidFill>
                <a:latin typeface="Maiandra GD" panose="020E0502030308020204" pitchFamily="34" charset="0"/>
                <a:ea typeface="Tahoma" pitchFamily="34" charset="0"/>
                <a:cs typeface="Tahoma" pitchFamily="34" charset="0"/>
              </a:defRPr>
            </a:lvl1pPr>
            <a:lvl2pPr marL="754370" indent="-342900" algn="just" rtl="0" eaLnBrk="1" latinLnBrk="0" hangingPunct="1">
              <a:spcBef>
                <a:spcPts val="300"/>
              </a:spcBef>
              <a:buClr>
                <a:schemeClr val="accent2"/>
              </a:buClr>
              <a:buFont typeface="Wingdings" panose="05000000000000000000" pitchFamily="2" charset="2"/>
              <a:buChar char="§"/>
              <a:defRPr kumimoji="0" sz="2200" kern="1200" baseline="0">
                <a:solidFill>
                  <a:schemeClr val="tx1"/>
                </a:solidFill>
                <a:latin typeface="Maiandra GD" panose="020E0502030308020204" pitchFamily="34" charset="0"/>
                <a:ea typeface="Tahoma" pitchFamily="34" charset="0"/>
                <a:cs typeface="Tahoma" pitchFamily="34" charset="0"/>
              </a:defRPr>
            </a:lvl2pPr>
            <a:lvl3pPr marL="989820" indent="-285750" algn="l" rtl="0" eaLnBrk="1" latinLnBrk="0" hangingPunct="1">
              <a:spcBef>
                <a:spcPts val="300"/>
              </a:spcBef>
              <a:buClr>
                <a:schemeClr val="accent1"/>
              </a:buClr>
              <a:buFont typeface="Arial" panose="020B0604020202020204" pitchFamily="34" charset="0"/>
              <a:buChar char="•"/>
              <a:defRPr kumimoji="0" sz="2000" kern="1200" baseline="0">
                <a:solidFill>
                  <a:schemeClr val="tx1"/>
                </a:solidFill>
                <a:latin typeface="Maiandra GD" panose="020E0502030308020204" pitchFamily="34" charset="0"/>
                <a:ea typeface="+mn-ea"/>
                <a:cs typeface="Arial" panose="020B0604020202020204" pitchFamily="34" charset="0"/>
              </a:defRPr>
            </a:lvl3pPr>
            <a:lvl4pPr marL="1179547" indent="-201163" algn="l" rtl="0" eaLnBrk="1" latinLnBrk="0" hangingPunct="1">
              <a:spcBef>
                <a:spcPts val="300"/>
              </a:spcBef>
              <a:buClr>
                <a:schemeClr val="accent1"/>
              </a:buClr>
              <a:buFont typeface="Wingdings 2" panose="05020102010507070707" pitchFamily="18" charset="2"/>
              <a:buChar char=""/>
              <a:defRPr kumimoji="0" sz="1800" kern="1200">
                <a:solidFill>
                  <a:schemeClr val="tx1"/>
                </a:solidFill>
                <a:latin typeface="Maiandra GD" panose="020E0502030308020204" pitchFamily="34" charset="0"/>
                <a:ea typeface="+mn-ea"/>
                <a:cs typeface="Arial" panose="020B0604020202020204" pitchFamily="34" charset="0"/>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1"/>
                </a:solidFill>
                <a:latin typeface="Arial" panose="020B0604020202020204" pitchFamily="34" charset="0"/>
                <a:ea typeface="+mn-ea"/>
                <a:cs typeface="Arial" panose="020B0604020202020204" pitchFamily="34" charset="0"/>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smtClean="0"/>
              <a:t>AND </a:t>
            </a:r>
            <a:endParaRPr lang="en-US" dirty="0"/>
          </a:p>
        </p:txBody>
      </p:sp>
    </p:spTree>
    <p:extLst>
      <p:ext uri="{BB962C8B-B14F-4D97-AF65-F5344CB8AC3E}">
        <p14:creationId xmlns:p14="http://schemas.microsoft.com/office/powerpoint/2010/main" val="34539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aiandra GD" panose="020E0502030308020204" pitchFamily="34" charset="0"/>
              </a:rPr>
              <a:t>Given circuit</a:t>
            </a:r>
          </a:p>
          <a:p>
            <a:pPr lvl="1"/>
            <a:r>
              <a:rPr lang="en-US" dirty="0" smtClean="0">
                <a:latin typeface="Maiandra GD" panose="020E0502030308020204" pitchFamily="34" charset="0"/>
              </a:rPr>
              <a:t>Reverse current </a:t>
            </a:r>
          </a:p>
          <a:p>
            <a:pPr lvl="1"/>
            <a:endParaRPr lang="en-US" dirty="0">
              <a:latin typeface="Maiandra GD" panose="020E0502030308020204" pitchFamily="34" charset="0"/>
            </a:endParaRPr>
          </a:p>
          <a:p>
            <a:pPr marL="411470" lvl="1" indent="0">
              <a:buNone/>
            </a:pPr>
            <a:endParaRPr lang="en-US" dirty="0">
              <a:latin typeface="Maiandra GD" panose="020E0502030308020204" pitchFamily="34" charset="0"/>
            </a:endParaRPr>
          </a:p>
          <a:p>
            <a:r>
              <a:rPr lang="en-US" dirty="0">
                <a:latin typeface="Maiandra GD" panose="020E0502030308020204" pitchFamily="34" charset="0"/>
              </a:rPr>
              <a:t>Determine </a:t>
            </a:r>
            <a:r>
              <a:rPr lang="en-US" b="1" dirty="0">
                <a:solidFill>
                  <a:srgbClr val="0070C0"/>
                </a:solidFill>
                <a:latin typeface="Maiandra GD" panose="020E0502030308020204" pitchFamily="34" charset="0"/>
              </a:rPr>
              <a:t>V</a:t>
            </a:r>
            <a:r>
              <a:rPr lang="en-US" b="1" baseline="-25000" dirty="0">
                <a:solidFill>
                  <a:srgbClr val="0070C0"/>
                </a:solidFill>
                <a:latin typeface="Maiandra GD" panose="020E0502030308020204" pitchFamily="34" charset="0"/>
              </a:rPr>
              <a:t>F</a:t>
            </a:r>
            <a:r>
              <a:rPr lang="en-US" dirty="0">
                <a:latin typeface="Maiandra GD" panose="020E0502030308020204" pitchFamily="34" charset="0"/>
              </a:rPr>
              <a:t>, </a:t>
            </a:r>
            <a:r>
              <a:rPr lang="en-US" b="1" dirty="0">
                <a:solidFill>
                  <a:srgbClr val="0070C0"/>
                </a:solidFill>
                <a:latin typeface="Maiandra GD" panose="020E0502030308020204" pitchFamily="34" charset="0"/>
              </a:rPr>
              <a:t>I</a:t>
            </a:r>
            <a:r>
              <a:rPr lang="en-US" b="1" baseline="-25000" dirty="0">
                <a:solidFill>
                  <a:srgbClr val="0070C0"/>
                </a:solidFill>
                <a:latin typeface="Maiandra GD" panose="020E0502030308020204" pitchFamily="34" charset="0"/>
              </a:rPr>
              <a:t>F</a:t>
            </a:r>
            <a:r>
              <a:rPr lang="en-US" dirty="0">
                <a:latin typeface="Maiandra GD" panose="020E0502030308020204" pitchFamily="34" charset="0"/>
              </a:rPr>
              <a:t> and </a:t>
            </a:r>
            <a:r>
              <a:rPr lang="en-US" b="1" dirty="0">
                <a:solidFill>
                  <a:srgbClr val="0070C0"/>
                </a:solidFill>
                <a:latin typeface="Maiandra GD" panose="020E0502030308020204" pitchFamily="34" charset="0"/>
              </a:rPr>
              <a:t>V</a:t>
            </a:r>
            <a:r>
              <a:rPr lang="en-US" b="1" baseline="-25000" dirty="0">
                <a:solidFill>
                  <a:srgbClr val="0070C0"/>
                </a:solidFill>
                <a:latin typeface="Maiandra GD" panose="020E0502030308020204" pitchFamily="34" charset="0"/>
              </a:rPr>
              <a:t>R</a:t>
            </a:r>
            <a:r>
              <a:rPr lang="en-US" b="1" dirty="0">
                <a:solidFill>
                  <a:srgbClr val="0070C0"/>
                </a:solidFill>
                <a:latin typeface="Maiandra GD" panose="020E0502030308020204" pitchFamily="34" charset="0"/>
              </a:rPr>
              <a:t> </a:t>
            </a:r>
            <a:r>
              <a:rPr lang="en-US" dirty="0">
                <a:latin typeface="Maiandra GD" panose="020E0502030308020204" pitchFamily="34" charset="0"/>
              </a:rPr>
              <a:t>for three diode </a:t>
            </a:r>
            <a:r>
              <a:rPr lang="en-US" dirty="0" smtClean="0">
                <a:latin typeface="Maiandra GD" panose="020E0502030308020204" pitchFamily="34" charset="0"/>
              </a:rPr>
              <a:t>model</a:t>
            </a:r>
            <a:endParaRPr lang="en-US" dirty="0">
              <a:latin typeface="Maiandra GD" panose="020E0502030308020204" pitchFamily="34" charset="0"/>
            </a:endParaRPr>
          </a:p>
          <a:p>
            <a:pPr lvl="1"/>
            <a:r>
              <a:rPr lang="en-US" dirty="0">
                <a:latin typeface="Maiandra GD" panose="020E0502030308020204" pitchFamily="34" charset="0"/>
              </a:rPr>
              <a:t>Ideal diode model</a:t>
            </a:r>
          </a:p>
          <a:p>
            <a:pPr lvl="1"/>
            <a:r>
              <a:rPr lang="en-US" dirty="0">
                <a:latin typeface="Maiandra GD" panose="020E0502030308020204" pitchFamily="34" charset="0"/>
              </a:rPr>
              <a:t>Practical diode model</a:t>
            </a:r>
          </a:p>
          <a:p>
            <a:pPr lvl="1"/>
            <a:r>
              <a:rPr lang="en-US" dirty="0">
                <a:latin typeface="Maiandra GD" panose="020E0502030308020204" pitchFamily="34" charset="0"/>
              </a:rPr>
              <a:t>Complete diode model</a:t>
            </a:r>
          </a:p>
          <a:p>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Exercise 4</a:t>
            </a: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732" r="460"/>
          <a:stretch/>
        </p:blipFill>
        <p:spPr bwMode="auto">
          <a:xfrm>
            <a:off x="4813764" y="3975636"/>
            <a:ext cx="3519377"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86" y="1860614"/>
            <a:ext cx="1004310" cy="356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180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665"/>
          <a:stretch/>
        </p:blipFill>
        <p:spPr bwMode="auto">
          <a:xfrm>
            <a:off x="3028950" y="1927207"/>
            <a:ext cx="6115050" cy="4930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38529" y="1376737"/>
            <a:ext cx="9105471" cy="5197799"/>
          </a:xfrm>
        </p:spPr>
        <p:txBody>
          <a:bodyPr>
            <a:normAutofit/>
          </a:bodyPr>
          <a:lstStyle/>
          <a:p>
            <a:r>
              <a:rPr lang="en-US" sz="2800" dirty="0" smtClean="0">
                <a:latin typeface="Maiandra GD" panose="020E0502030308020204" pitchFamily="34" charset="0"/>
              </a:rPr>
              <a:t>Analyze and validate the value of the voltmeter in case of using ideal diode model ?</a:t>
            </a:r>
            <a:endParaRPr lang="en-AU" sz="2800" dirty="0">
              <a:latin typeface="Maiandra GD" panose="020E0502030308020204" pitchFamily="34" charset="0"/>
            </a:endParaRPr>
          </a:p>
          <a:p>
            <a:endParaRPr lang="en-US" sz="2800"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Exercise 5</a:t>
            </a:r>
            <a:endParaRPr lang="en-US" dirty="0"/>
          </a:p>
        </p:txBody>
      </p:sp>
    </p:spTree>
    <p:extLst>
      <p:ext uri="{BB962C8B-B14F-4D97-AF65-F5344CB8AC3E}">
        <p14:creationId xmlns:p14="http://schemas.microsoft.com/office/powerpoint/2010/main" val="189072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 name="Picture 6"/>
          <p:cNvPicPr>
            <a:picLocks noChangeAspect="1"/>
          </p:cNvPicPr>
          <p:nvPr/>
        </p:nvPicPr>
        <p:blipFill>
          <a:blip r:embed="rId2"/>
          <a:stretch>
            <a:fillRect/>
          </a:stretch>
        </p:blipFill>
        <p:spPr>
          <a:xfrm>
            <a:off x="38528" y="1974365"/>
            <a:ext cx="9015963" cy="2981657"/>
          </a:xfrm>
          <a:prstGeom prst="rect">
            <a:avLst/>
          </a:prstGeom>
        </p:spPr>
      </p:pic>
    </p:spTree>
    <p:extLst>
      <p:ext uri="{BB962C8B-B14F-4D97-AF65-F5344CB8AC3E}">
        <p14:creationId xmlns:p14="http://schemas.microsoft.com/office/powerpoint/2010/main" val="305000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8"/>
            <a:ext cx="9010221" cy="2759328"/>
          </a:xfrm>
        </p:spPr>
        <p:txBody>
          <a:bodyPr/>
          <a:lstStyle/>
          <a:p>
            <a:r>
              <a:rPr lang="en-US" dirty="0"/>
              <a:t>Pull-up and Pull-down resistors are used to correctly bias the inputs of digital gates to </a:t>
            </a:r>
            <a:r>
              <a:rPr lang="en-US" b="1" dirty="0" smtClean="0"/>
              <a:t>prevent them from floating</a:t>
            </a:r>
            <a:r>
              <a:rPr lang="en-US" dirty="0" smtClean="0"/>
              <a:t> </a:t>
            </a:r>
            <a:r>
              <a:rPr lang="en-US" dirty="0"/>
              <a:t>about randomly when there is no input condition</a:t>
            </a:r>
            <a:endParaRPr lang="en-US" dirty="0"/>
          </a:p>
        </p:txBody>
      </p:sp>
      <p:sp>
        <p:nvSpPr>
          <p:cNvPr id="3" name="Title 2"/>
          <p:cNvSpPr>
            <a:spLocks noGrp="1"/>
          </p:cNvSpPr>
          <p:nvPr>
            <p:ph type="title"/>
          </p:nvPr>
        </p:nvSpPr>
        <p:spPr/>
        <p:txBody>
          <a:bodyPr/>
          <a:lstStyle/>
          <a:p>
            <a:r>
              <a:rPr lang="en-US" dirty="0" smtClean="0"/>
              <a:t>Pull Up and Pull Down </a:t>
            </a:r>
            <a:r>
              <a:rPr lang="en-US" dirty="0" err="1" smtClean="0"/>
              <a:t>Registor</a:t>
            </a:r>
            <a:endParaRPr lang="en-US" dirty="0"/>
          </a:p>
        </p:txBody>
      </p:sp>
      <p:pic>
        <p:nvPicPr>
          <p:cNvPr id="1026" name="Picture 2" descr="https://www.electronics-tutorials.ws/wp-content/uploads/2016/08/log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539" y="3675781"/>
            <a:ext cx="3840954" cy="217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tal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3" y="3987209"/>
            <a:ext cx="3965518" cy="176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963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567" y="1856340"/>
            <a:ext cx="3459583" cy="932277"/>
          </a:xfrm>
        </p:spPr>
        <p:txBody>
          <a:bodyPr/>
          <a:lstStyle/>
          <a:p>
            <a:r>
              <a:rPr lang="en-US" dirty="0" smtClean="0"/>
              <a:t>Short circuit </a:t>
            </a:r>
            <a:endParaRPr lang="en-US" dirty="0"/>
          </a:p>
        </p:txBody>
      </p:sp>
      <p:sp>
        <p:nvSpPr>
          <p:cNvPr id="3" name="Title 2"/>
          <p:cNvSpPr>
            <a:spLocks noGrp="1"/>
          </p:cNvSpPr>
          <p:nvPr>
            <p:ph type="title"/>
          </p:nvPr>
        </p:nvSpPr>
        <p:spPr/>
        <p:txBody>
          <a:bodyPr>
            <a:normAutofit/>
          </a:bodyPr>
          <a:lstStyle/>
          <a:p>
            <a:r>
              <a:rPr lang="en-US" dirty="0"/>
              <a:t>Pull-up </a:t>
            </a:r>
            <a:r>
              <a:rPr lang="en-US" dirty="0" smtClean="0"/>
              <a:t>Resistors</a:t>
            </a:r>
            <a:endParaRPr lang="en-US" dirty="0"/>
          </a:p>
        </p:txBody>
      </p:sp>
      <p:pic>
        <p:nvPicPr>
          <p:cNvPr id="2050" name="Picture 2" descr="switched inpu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5" y="2874498"/>
            <a:ext cx="3423982" cy="1580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ull-up resistor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285" y="2530780"/>
            <a:ext cx="3402229" cy="192401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4967931" y="1856340"/>
            <a:ext cx="3459583" cy="932277"/>
          </a:xfrm>
          <a:prstGeom prst="rect">
            <a:avLst/>
          </a:prstGeom>
        </p:spPr>
        <p:txBody>
          <a:bodyPr vert="horz">
            <a:normAutofit/>
          </a:bodyPr>
          <a:lstStyle>
            <a:lvl1pPr marL="365751" indent="-256026" algn="l" rtl="0" eaLnBrk="1" latinLnBrk="0" hangingPunct="1">
              <a:spcBef>
                <a:spcPts val="300"/>
              </a:spcBef>
              <a:buClr>
                <a:schemeClr val="accent3"/>
              </a:buClr>
              <a:buFont typeface="Wingdings" panose="05000000000000000000" pitchFamily="2" charset="2"/>
              <a:buChar char="§"/>
              <a:defRPr kumimoji="0" sz="2600" kern="1200" baseline="0">
                <a:solidFill>
                  <a:schemeClr val="tx1"/>
                </a:solidFill>
                <a:latin typeface="Bookman Old Style" panose="02050604050505020204" pitchFamily="18" charset="0"/>
                <a:ea typeface="Tahoma" pitchFamily="34" charset="0"/>
                <a:cs typeface="Tahoma" pitchFamily="34" charset="0"/>
              </a:defRPr>
            </a:lvl1pPr>
            <a:lvl2pPr marL="754370" indent="-342900" algn="just" rtl="0" eaLnBrk="1" latinLnBrk="0" hangingPunct="1">
              <a:spcBef>
                <a:spcPts val="300"/>
              </a:spcBef>
              <a:buClr>
                <a:schemeClr val="accent2"/>
              </a:buClr>
              <a:buFont typeface="Wingdings" panose="05000000000000000000" pitchFamily="2" charset="2"/>
              <a:buChar char="§"/>
              <a:defRPr kumimoji="0" sz="2200" kern="1200" baseline="0">
                <a:solidFill>
                  <a:schemeClr val="tx1"/>
                </a:solidFill>
                <a:latin typeface="Bookman Old Style" panose="02050604050505020204" pitchFamily="18" charset="0"/>
                <a:ea typeface="Tahoma" pitchFamily="34" charset="0"/>
                <a:cs typeface="Tahoma" pitchFamily="34" charset="0"/>
              </a:defRPr>
            </a:lvl2pPr>
            <a:lvl3pPr marL="989820" indent="-285750" algn="l" rtl="0" eaLnBrk="1" latinLnBrk="0" hangingPunct="1">
              <a:spcBef>
                <a:spcPts val="300"/>
              </a:spcBef>
              <a:buClr>
                <a:schemeClr val="accent1"/>
              </a:buClr>
              <a:buFont typeface="Arial" panose="020B0604020202020204" pitchFamily="34" charset="0"/>
              <a:buChar char="•"/>
              <a:defRPr kumimoji="0" sz="2000" kern="1200" baseline="0">
                <a:solidFill>
                  <a:schemeClr val="tx1"/>
                </a:solidFill>
                <a:latin typeface="Bookman Old Style" panose="02050604050505020204" pitchFamily="18" charset="0"/>
                <a:ea typeface="+mn-ea"/>
                <a:cs typeface="Arial" panose="020B0604020202020204" pitchFamily="34" charset="0"/>
              </a:defRPr>
            </a:lvl3pPr>
            <a:lvl4pPr marL="1179547" indent="-201163" algn="l" rtl="0" eaLnBrk="1" latinLnBrk="0" hangingPunct="1">
              <a:spcBef>
                <a:spcPts val="300"/>
              </a:spcBef>
              <a:buClr>
                <a:schemeClr val="accent1"/>
              </a:buClr>
              <a:buFont typeface="Wingdings 2" panose="05020102010507070707" pitchFamily="18" charset="2"/>
              <a:buChar char=""/>
              <a:defRPr kumimoji="0" sz="2200" kern="1200">
                <a:solidFill>
                  <a:schemeClr val="tx1"/>
                </a:solidFill>
                <a:latin typeface="Arial" panose="020B0604020202020204" pitchFamily="34" charset="0"/>
                <a:ea typeface="+mn-ea"/>
                <a:cs typeface="Arial" panose="020B0604020202020204" pitchFamily="34" charset="0"/>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1"/>
                </a:solidFill>
                <a:latin typeface="Arial" panose="020B0604020202020204" pitchFamily="34" charset="0"/>
                <a:ea typeface="+mn-ea"/>
                <a:cs typeface="Arial" panose="020B0604020202020204" pitchFamily="34" charset="0"/>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smtClean="0"/>
              <a:t>Good connection</a:t>
            </a:r>
            <a:endParaRPr lang="en-US" dirty="0"/>
          </a:p>
        </p:txBody>
      </p:sp>
    </p:spTree>
    <p:extLst>
      <p:ext uri="{BB962C8B-B14F-4D97-AF65-F5344CB8AC3E}">
        <p14:creationId xmlns:p14="http://schemas.microsoft.com/office/powerpoint/2010/main" val="3690162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aiandra GD" panose="020E0502030308020204" pitchFamily="34" charset="0"/>
              </a:rPr>
              <a:t>1954 the first silicon transistor was introduced</a:t>
            </a:r>
          </a:p>
          <a:p>
            <a:endParaRPr lang="en-US" dirty="0" smtClean="0">
              <a:latin typeface="Maiandra GD" panose="020E0502030308020204" pitchFamily="34" charset="0"/>
            </a:endParaRPr>
          </a:p>
          <a:p>
            <a:r>
              <a:rPr lang="en-US" dirty="0" smtClean="0">
                <a:latin typeface="Maiandra GD" panose="020E0502030308020204" pitchFamily="34" charset="0"/>
              </a:rPr>
              <a:t>Advantages</a:t>
            </a:r>
            <a:endParaRPr lang="en-US" dirty="0">
              <a:latin typeface="Maiandra GD" panose="020E0502030308020204" pitchFamily="34" charset="0"/>
            </a:endParaRPr>
          </a:p>
          <a:p>
            <a:pPr lvl="1"/>
            <a:r>
              <a:rPr lang="en-US" dirty="0">
                <a:latin typeface="Maiandra GD" panose="020E0502030308020204" pitchFamily="34" charset="0"/>
              </a:rPr>
              <a:t>Less temperature sensitive</a:t>
            </a:r>
          </a:p>
          <a:p>
            <a:pPr lvl="1"/>
            <a:r>
              <a:rPr lang="en-US" dirty="0">
                <a:latin typeface="Maiandra GD" panose="020E0502030308020204" pitchFamily="34" charset="0"/>
              </a:rPr>
              <a:t>The most abundant materials on earth</a:t>
            </a:r>
          </a:p>
          <a:p>
            <a:pPr lvl="1"/>
            <a:r>
              <a:rPr lang="en-US" dirty="0">
                <a:latin typeface="Maiandra GD" panose="020E0502030308020204" pitchFamily="34" charset="0"/>
              </a:rPr>
              <a:t>High levels of purity</a:t>
            </a:r>
          </a:p>
          <a:p>
            <a:endParaRPr lang="en-US" dirty="0" smtClean="0">
              <a:latin typeface="Maiandra GD" panose="020E0502030308020204" pitchFamily="34" charset="0"/>
            </a:endParaRPr>
          </a:p>
          <a:p>
            <a:r>
              <a:rPr lang="en-US" dirty="0" smtClean="0">
                <a:latin typeface="Maiandra GD" panose="020E0502030308020204" pitchFamily="34" charset="0"/>
              </a:rPr>
              <a:t>Disadvantage</a:t>
            </a:r>
            <a:endParaRPr lang="en-US" dirty="0">
              <a:latin typeface="Maiandra GD" panose="020E0502030308020204" pitchFamily="34" charset="0"/>
            </a:endParaRPr>
          </a:p>
          <a:p>
            <a:pPr lvl="1"/>
            <a:r>
              <a:rPr lang="en-US" dirty="0" smtClean="0">
                <a:latin typeface="Maiandra GD" panose="020E0502030308020204" pitchFamily="34" charset="0"/>
              </a:rPr>
              <a:t>Sensitive </a:t>
            </a:r>
            <a:r>
              <a:rPr lang="en-US" dirty="0">
                <a:latin typeface="Maiandra GD" panose="020E0502030308020204" pitchFamily="34" charset="0"/>
              </a:rPr>
              <a:t>to issues of speed.</a:t>
            </a:r>
          </a:p>
          <a:p>
            <a:endParaRPr lang="en-US" dirty="0"/>
          </a:p>
        </p:txBody>
      </p:sp>
      <p:sp>
        <p:nvSpPr>
          <p:cNvPr id="3" name="Title 2"/>
          <p:cNvSpPr>
            <a:spLocks noGrp="1"/>
          </p:cNvSpPr>
          <p:nvPr>
            <p:ph type="title"/>
          </p:nvPr>
        </p:nvSpPr>
        <p:spPr/>
        <p:txBody>
          <a:bodyPr/>
          <a:lstStyle/>
          <a:p>
            <a:r>
              <a:rPr lang="en-US" dirty="0"/>
              <a:t>Silicon (Si)</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479" y="3750795"/>
            <a:ext cx="2526261" cy="2526261"/>
          </a:xfrm>
          <a:prstGeom prst="rect">
            <a:avLst/>
          </a:prstGeom>
        </p:spPr>
      </p:pic>
    </p:spTree>
    <p:extLst>
      <p:ext uri="{BB962C8B-B14F-4D97-AF65-F5344CB8AC3E}">
        <p14:creationId xmlns:p14="http://schemas.microsoft.com/office/powerpoint/2010/main" val="333524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23415" y="1376737"/>
            <a:ext cx="4805915" cy="2365923"/>
          </a:xfrm>
        </p:spPr>
        <p:txBody>
          <a:bodyPr/>
          <a:lstStyle/>
          <a:p>
            <a:r>
              <a:rPr lang="en-US" dirty="0"/>
              <a:t>TTL 74LSxxx </a:t>
            </a:r>
            <a:r>
              <a:rPr lang="en-US" dirty="0" smtClean="0"/>
              <a:t>series:</a:t>
            </a:r>
          </a:p>
          <a:p>
            <a:pPr lvl="1"/>
            <a:r>
              <a:rPr lang="en-US" dirty="0" smtClean="0"/>
              <a:t>Input high: V</a:t>
            </a:r>
            <a:r>
              <a:rPr lang="en-US" baseline="-25000" dirty="0" smtClean="0"/>
              <a:t>IH(min</a:t>
            </a:r>
            <a:r>
              <a:rPr lang="en-US" baseline="-25000" dirty="0"/>
              <a:t>)</a:t>
            </a:r>
            <a:r>
              <a:rPr lang="en-US" dirty="0"/>
              <a:t> = </a:t>
            </a:r>
            <a:r>
              <a:rPr lang="en-US" dirty="0" smtClean="0"/>
              <a:t>2.0V, </a:t>
            </a:r>
            <a:r>
              <a:rPr lang="en-US" dirty="0"/>
              <a:t>I</a:t>
            </a:r>
            <a:r>
              <a:rPr lang="en-US" baseline="-25000" dirty="0"/>
              <a:t>IH(max)</a:t>
            </a:r>
            <a:r>
              <a:rPr lang="en-US" dirty="0" smtClean="0"/>
              <a:t>= 20µA</a:t>
            </a:r>
          </a:p>
          <a:p>
            <a:pPr lvl="1"/>
            <a:r>
              <a:rPr lang="en-US" dirty="0" smtClean="0"/>
              <a:t>Input low: V</a:t>
            </a:r>
            <a:r>
              <a:rPr lang="en-US" baseline="-25000" dirty="0" smtClean="0"/>
              <a:t>IL(max</a:t>
            </a:r>
            <a:r>
              <a:rPr lang="en-US" baseline="-25000" dirty="0"/>
              <a:t>)</a:t>
            </a:r>
            <a:r>
              <a:rPr lang="en-US" dirty="0"/>
              <a:t> = </a:t>
            </a:r>
            <a:r>
              <a:rPr lang="en-US" dirty="0" smtClean="0"/>
              <a:t>0.8V, I</a:t>
            </a:r>
            <a:r>
              <a:rPr lang="en-US" baseline="-25000" dirty="0" smtClean="0"/>
              <a:t>IL(max</a:t>
            </a:r>
            <a:r>
              <a:rPr lang="en-US" baseline="-25000" dirty="0"/>
              <a:t>)</a:t>
            </a:r>
            <a:r>
              <a:rPr lang="en-US" dirty="0"/>
              <a:t>= </a:t>
            </a:r>
            <a:r>
              <a:rPr lang="en-US" dirty="0" smtClean="0"/>
              <a:t>0.4mA</a:t>
            </a:r>
            <a:endParaRPr lang="en-US" dirty="0"/>
          </a:p>
          <a:p>
            <a:pPr lvl="1"/>
            <a:endParaRPr lang="en-US" dirty="0"/>
          </a:p>
        </p:txBody>
      </p:sp>
      <p:sp>
        <p:nvSpPr>
          <p:cNvPr id="3" name="Title 2"/>
          <p:cNvSpPr>
            <a:spLocks noGrp="1"/>
          </p:cNvSpPr>
          <p:nvPr>
            <p:ph type="title"/>
          </p:nvPr>
        </p:nvSpPr>
        <p:spPr/>
        <p:txBody>
          <a:bodyPr>
            <a:normAutofit/>
          </a:bodyPr>
          <a:lstStyle/>
          <a:p>
            <a:r>
              <a:rPr lang="en-US" dirty="0"/>
              <a:t>Calculating </a:t>
            </a:r>
            <a:r>
              <a:rPr lang="en-US" dirty="0" smtClean="0"/>
              <a:t>Pull-Up </a:t>
            </a:r>
            <a:r>
              <a:rPr lang="en-US" dirty="0"/>
              <a:t>Resistor </a:t>
            </a:r>
            <a:r>
              <a:rPr lang="en-US" dirty="0" smtClean="0"/>
              <a:t>Value</a:t>
            </a:r>
            <a:endParaRPr lang="en-US" dirty="0"/>
          </a:p>
        </p:txBody>
      </p:sp>
      <p:pic>
        <p:nvPicPr>
          <p:cNvPr id="3074" name="Picture 2" descr="74ls logic lev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55" y="1874292"/>
            <a:ext cx="3000102" cy="33220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ngle gate pull-up resistor va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11" y="4008474"/>
            <a:ext cx="4810125"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93963" y="3455253"/>
            <a:ext cx="3954993" cy="369332"/>
          </a:xfrm>
          <a:prstGeom prst="rect">
            <a:avLst/>
          </a:prstGeom>
        </p:spPr>
        <p:txBody>
          <a:bodyPr wrap="none">
            <a:spAutoFit/>
          </a:bodyPr>
          <a:lstStyle/>
          <a:p>
            <a:r>
              <a:rPr lang="en-US" b="1" dirty="0">
                <a:solidFill>
                  <a:srgbClr val="404041"/>
                </a:solidFill>
                <a:latin typeface="Lato"/>
              </a:rPr>
              <a:t>Single Gate Pull-up Resistor Value</a:t>
            </a:r>
            <a:endParaRPr lang="en-US" b="1" i="0" dirty="0">
              <a:solidFill>
                <a:srgbClr val="404041"/>
              </a:solidFill>
              <a:effectLst/>
              <a:latin typeface="Lato"/>
            </a:endParaRPr>
          </a:p>
        </p:txBody>
      </p:sp>
      <p:sp>
        <p:nvSpPr>
          <p:cNvPr id="5" name="Rectangle 4"/>
          <p:cNvSpPr/>
          <p:nvPr/>
        </p:nvSpPr>
        <p:spPr>
          <a:xfrm>
            <a:off x="3593963" y="4840063"/>
            <a:ext cx="5320552" cy="923330"/>
          </a:xfrm>
          <a:prstGeom prst="rect">
            <a:avLst/>
          </a:prstGeom>
        </p:spPr>
        <p:txBody>
          <a:bodyPr wrap="square">
            <a:spAutoFit/>
          </a:bodyPr>
          <a:lstStyle/>
          <a:p>
            <a:r>
              <a:rPr lang="en-US" b="1" dirty="0">
                <a:solidFill>
                  <a:srgbClr val="404041"/>
                </a:solidFill>
                <a:latin typeface="Lato"/>
              </a:rPr>
              <a:t>Multiple Gate Pull-up Resistor </a:t>
            </a:r>
            <a:r>
              <a:rPr lang="en-US" b="1" dirty="0" smtClean="0">
                <a:solidFill>
                  <a:srgbClr val="404041"/>
                </a:solidFill>
                <a:latin typeface="Lato"/>
              </a:rPr>
              <a:t>Value (10 inputs)</a:t>
            </a:r>
            <a:endParaRPr lang="en-US" b="1" dirty="0">
              <a:solidFill>
                <a:srgbClr val="404041"/>
              </a:solidFill>
              <a:latin typeface="Lato"/>
            </a:endParaRPr>
          </a:p>
          <a:p>
            <a:r>
              <a:rPr lang="en-US" dirty="0"/>
              <a:t/>
            </a:r>
            <a:br>
              <a:rPr lang="en-US" dirty="0"/>
            </a:br>
            <a:endParaRPr lang="en-US" dirty="0"/>
          </a:p>
        </p:txBody>
      </p:sp>
      <p:pic>
        <p:nvPicPr>
          <p:cNvPr id="3078" name="Picture 6" descr="multi gate pull-up resistor va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15" y="5347802"/>
            <a:ext cx="49911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335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8"/>
            <a:ext cx="9010221" cy="1504686"/>
          </a:xfrm>
        </p:spPr>
        <p:txBody>
          <a:bodyPr/>
          <a:lstStyle/>
          <a:p>
            <a:r>
              <a:rPr lang="en-US" dirty="0"/>
              <a:t>A </a:t>
            </a:r>
            <a:r>
              <a:rPr lang="en-US" i="1" dirty="0"/>
              <a:t>Pull-down resistor</a:t>
            </a:r>
            <a:r>
              <a:rPr lang="en-US" dirty="0"/>
              <a:t> works in the same way as the previous pull-up resistor, except this time the logic gates input is tied to ground, logic level “0” (LOW)</a:t>
            </a:r>
            <a:endParaRPr lang="en-US" dirty="0"/>
          </a:p>
        </p:txBody>
      </p:sp>
      <p:sp>
        <p:nvSpPr>
          <p:cNvPr id="3" name="Title 2"/>
          <p:cNvSpPr>
            <a:spLocks noGrp="1"/>
          </p:cNvSpPr>
          <p:nvPr>
            <p:ph type="title"/>
          </p:nvPr>
        </p:nvSpPr>
        <p:spPr/>
        <p:txBody>
          <a:bodyPr/>
          <a:lstStyle/>
          <a:p>
            <a:r>
              <a:rPr lang="en-US" dirty="0"/>
              <a:t>Calculating Pull-Up Resistor Value</a:t>
            </a:r>
          </a:p>
        </p:txBody>
      </p:sp>
      <p:pic>
        <p:nvPicPr>
          <p:cNvPr id="5122" name="Picture 2" descr="single gate pull-down resistor 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603" y="3997842"/>
            <a:ext cx="5431402" cy="8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781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TTL</a:t>
            </a:r>
            <a:r>
              <a:rPr lang="en-US" dirty="0"/>
              <a:t> </a:t>
            </a:r>
            <a:r>
              <a:rPr lang="en-US" dirty="0" smtClean="0"/>
              <a:t>74LS00 NAND </a:t>
            </a:r>
            <a:r>
              <a:rPr lang="en-US" dirty="0"/>
              <a:t>Gates along with a single-pole double-throw switch are to be used to make a simple </a:t>
            </a:r>
            <a:r>
              <a:rPr lang="en-US" dirty="0" smtClean="0"/>
              <a:t>set-reset </a:t>
            </a:r>
            <a:r>
              <a:rPr lang="en-US" dirty="0" err="1" smtClean="0"/>
              <a:t>bistable</a:t>
            </a:r>
            <a:r>
              <a:rPr lang="en-US" dirty="0" smtClean="0"/>
              <a:t> circuit signal. </a:t>
            </a:r>
            <a:r>
              <a:rPr lang="en-US" dirty="0"/>
              <a:t>Calculate: 1). The maximum pull-up resistor values if the voltage representing a logic HIGH input is to be held at 4.5 volts when the switch is open, and 2). The current flowing through the resistor when the switch is closed (assume zero contact resistance). Also draw the circuit.</a:t>
            </a:r>
          </a:p>
          <a:p>
            <a:endParaRPr lang="en-US" dirty="0" smtClean="0"/>
          </a:p>
          <a:p>
            <a:r>
              <a:rPr lang="en-US" dirty="0" smtClean="0"/>
              <a:t>Data </a:t>
            </a:r>
            <a:r>
              <a:rPr lang="en-US" dirty="0"/>
              <a:t>given: </a:t>
            </a:r>
            <a:r>
              <a:rPr lang="en-US" dirty="0" err="1"/>
              <a:t>Vcc</a:t>
            </a:r>
            <a:r>
              <a:rPr lang="en-US" dirty="0"/>
              <a:t> = 5V, V</a:t>
            </a:r>
            <a:r>
              <a:rPr lang="en-US" baseline="-25000" dirty="0"/>
              <a:t>IH</a:t>
            </a:r>
            <a:r>
              <a:rPr lang="en-US" dirty="0"/>
              <a:t> = 4.5V, and I</a:t>
            </a:r>
            <a:r>
              <a:rPr lang="en-US" baseline="-25000" dirty="0"/>
              <a:t>IH(max)</a:t>
            </a:r>
            <a:r>
              <a:rPr lang="en-US" dirty="0"/>
              <a:t> = 20μA</a:t>
            </a:r>
          </a:p>
          <a:p>
            <a:pPr marL="109725" indent="0">
              <a:buNone/>
            </a:pPr>
            <a:endParaRPr lang="en-US" dirty="0"/>
          </a:p>
        </p:txBody>
      </p:sp>
      <p:sp>
        <p:nvSpPr>
          <p:cNvPr id="3" name="Title 2"/>
          <p:cNvSpPr>
            <a:spLocks noGrp="1"/>
          </p:cNvSpPr>
          <p:nvPr>
            <p:ph type="title"/>
          </p:nvPr>
        </p:nvSpPr>
        <p:spPr/>
        <p:txBody>
          <a:bodyPr>
            <a:normAutofit/>
          </a:bodyPr>
          <a:lstStyle/>
          <a:p>
            <a:r>
              <a:rPr lang="en-US" dirty="0"/>
              <a:t>Example </a:t>
            </a:r>
            <a:endParaRPr lang="en-US" dirty="0"/>
          </a:p>
        </p:txBody>
      </p:sp>
    </p:spTree>
    <p:extLst>
      <p:ext uri="{BB962C8B-B14F-4D97-AF65-F5344CB8AC3E}">
        <p14:creationId xmlns:p14="http://schemas.microsoft.com/office/powerpoint/2010/main" val="2994425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Answer</a:t>
            </a:r>
            <a:endParaRPr lang="en-US" dirty="0"/>
          </a:p>
        </p:txBody>
      </p:sp>
      <p:pic>
        <p:nvPicPr>
          <p:cNvPr id="4098" name="Picture 2" descr="pull-up resistor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700" y="4178729"/>
            <a:ext cx="42005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ull-up resistor cur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165" y="5280802"/>
            <a:ext cx="4191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ull-up resistor bistable flip fl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75" y="2116506"/>
            <a:ext cx="4067187" cy="2955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6975" y="1585655"/>
            <a:ext cx="3005951" cy="369332"/>
          </a:xfrm>
          <a:prstGeom prst="rect">
            <a:avLst/>
          </a:prstGeom>
        </p:spPr>
        <p:txBody>
          <a:bodyPr wrap="none">
            <a:spAutoFit/>
          </a:bodyPr>
          <a:lstStyle/>
          <a:p>
            <a:r>
              <a:rPr lang="en-US" b="1" dirty="0">
                <a:solidFill>
                  <a:srgbClr val="404041"/>
                </a:solidFill>
                <a:latin typeface="Lato"/>
              </a:rPr>
              <a:t>Set-Reset </a:t>
            </a:r>
            <a:r>
              <a:rPr lang="en-US" b="1" dirty="0" err="1">
                <a:solidFill>
                  <a:srgbClr val="404041"/>
                </a:solidFill>
                <a:latin typeface="Lato"/>
              </a:rPr>
              <a:t>Bistable</a:t>
            </a:r>
            <a:r>
              <a:rPr lang="en-US" b="1" dirty="0">
                <a:solidFill>
                  <a:srgbClr val="404041"/>
                </a:solidFill>
                <a:latin typeface="Lato"/>
              </a:rPr>
              <a:t> Circuit</a:t>
            </a:r>
            <a:endParaRPr lang="en-US" b="1" i="0" dirty="0">
              <a:solidFill>
                <a:srgbClr val="404041"/>
              </a:solidFill>
              <a:effectLst/>
              <a:latin typeface="Lato"/>
            </a:endParaRPr>
          </a:p>
        </p:txBody>
      </p:sp>
    </p:spTree>
    <p:extLst>
      <p:ext uri="{BB962C8B-B14F-4D97-AF65-F5344CB8AC3E}">
        <p14:creationId xmlns:p14="http://schemas.microsoft.com/office/powerpoint/2010/main" val="2027282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latin typeface="Maiandra GD" panose="020E0502030308020204" pitchFamily="34" charset="0"/>
              </a:rPr>
              <a:t>The first GaAs transistor in the early </a:t>
            </a:r>
            <a:r>
              <a:rPr lang="en-US" dirty="0" smtClean="0">
                <a:latin typeface="Maiandra GD" panose="020E0502030308020204" pitchFamily="34" charset="0"/>
              </a:rPr>
              <a:t>1970s.</a:t>
            </a:r>
            <a:endParaRPr lang="en-US" dirty="0">
              <a:latin typeface="Maiandra GD" panose="020E0502030308020204" pitchFamily="34" charset="0"/>
            </a:endParaRP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New </a:t>
            </a:r>
            <a:r>
              <a:rPr lang="en-US" dirty="0">
                <a:latin typeface="Maiandra GD" panose="020E0502030308020204" pitchFamily="34" charset="0"/>
              </a:rPr>
              <a:t>transistor had speeds of operation up to five times that of Si.</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GaAs </a:t>
            </a:r>
            <a:r>
              <a:rPr lang="en-US" dirty="0">
                <a:latin typeface="Maiandra GD" panose="020E0502030308020204" pitchFamily="34" charset="0"/>
              </a:rPr>
              <a:t>was more difficult to manufacture at high levels of purity, was </a:t>
            </a:r>
            <a:r>
              <a:rPr lang="en-US">
                <a:latin typeface="Maiandra GD" panose="020E0502030308020204" pitchFamily="34" charset="0"/>
              </a:rPr>
              <a:t>more </a:t>
            </a:r>
            <a:r>
              <a:rPr lang="en-US" smtClean="0">
                <a:latin typeface="Maiandra GD" panose="020E0502030308020204" pitchFamily="34" charset="0"/>
              </a:rPr>
              <a:t>expensive.</a:t>
            </a:r>
            <a:endParaRPr lang="en-US" dirty="0">
              <a:latin typeface="Maiandra GD" panose="020E0502030308020204" pitchFamily="34" charset="0"/>
            </a:endParaRP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Today</a:t>
            </a:r>
            <a:r>
              <a:rPr lang="en-US" dirty="0">
                <a:latin typeface="Maiandra GD" panose="020E0502030308020204" pitchFamily="34" charset="0"/>
              </a:rPr>
              <a:t>, it is often used as the base material for new high-speed, very large scale integrated (VLSI) circuit designs.</a:t>
            </a:r>
          </a:p>
        </p:txBody>
      </p:sp>
      <p:sp>
        <p:nvSpPr>
          <p:cNvPr id="3" name="Title 2"/>
          <p:cNvSpPr>
            <a:spLocks noGrp="1"/>
          </p:cNvSpPr>
          <p:nvPr>
            <p:ph type="title"/>
          </p:nvPr>
        </p:nvSpPr>
        <p:spPr/>
        <p:txBody>
          <a:bodyPr>
            <a:normAutofit/>
          </a:bodyPr>
          <a:lstStyle/>
          <a:p>
            <a:r>
              <a:rPr lang="en-US" dirty="0"/>
              <a:t>Gallium A</a:t>
            </a:r>
            <a:r>
              <a:rPr lang="en-US" dirty="0" smtClean="0"/>
              <a:t>rsenide (GaAs</a:t>
            </a:r>
            <a:r>
              <a:rPr lang="en-US" dirty="0"/>
              <a:t>)</a:t>
            </a:r>
          </a:p>
        </p:txBody>
      </p:sp>
    </p:spTree>
    <p:extLst>
      <p:ext uri="{BB962C8B-B14F-4D97-AF65-F5344CB8AC3E}">
        <p14:creationId xmlns:p14="http://schemas.microsoft.com/office/powerpoint/2010/main" val="410112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rectif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0" y="4257572"/>
            <a:ext cx="3810000" cy="226695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8529" y="1376737"/>
            <a:ext cx="9010221" cy="5197799"/>
          </a:xfrm>
        </p:spPr>
        <p:txBody>
          <a:bodyPr>
            <a:normAutofit/>
          </a:bodyPr>
          <a:lstStyle/>
          <a:p>
            <a:pPr algn="just"/>
            <a:r>
              <a:rPr lang="en-US" dirty="0" smtClean="0">
                <a:latin typeface="Maiandra GD" panose="020E0502030308020204" pitchFamily="34" charset="0"/>
              </a:rPr>
              <a:t>The diode is the simples and most fundamental non-linear circuit element</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Like </a:t>
            </a:r>
            <a:r>
              <a:rPr lang="en-US" smtClean="0">
                <a:latin typeface="Maiandra GD" panose="020E0502030308020204" pitchFamily="34" charset="0"/>
              </a:rPr>
              <a:t>a resistor</a:t>
            </a:r>
            <a:r>
              <a:rPr lang="en-US" dirty="0" smtClean="0">
                <a:latin typeface="Maiandra GD" panose="020E0502030308020204" pitchFamily="34" charset="0"/>
              </a:rPr>
              <a:t>, it has two terminals</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Unlike a resistor, it has a non-linear current-voltage characteristics.</a:t>
            </a:r>
          </a:p>
          <a:p>
            <a:pPr algn="just"/>
            <a:endParaRPr lang="en-US" dirty="0" smtClean="0">
              <a:latin typeface="Maiandra GD" panose="020E0502030308020204" pitchFamily="34" charset="0"/>
            </a:endParaRPr>
          </a:p>
          <a:p>
            <a:pPr algn="just"/>
            <a:r>
              <a:rPr lang="en-US" dirty="0" smtClean="0">
                <a:latin typeface="Maiandra GD" panose="020E0502030308020204" pitchFamily="34" charset="0"/>
              </a:rPr>
              <a:t>Its use in rectifiers is </a:t>
            </a:r>
          </a:p>
          <a:p>
            <a:pPr marL="109725" indent="0" algn="just">
              <a:buNone/>
            </a:pPr>
            <a:r>
              <a:rPr lang="en-US" dirty="0">
                <a:latin typeface="Maiandra GD" panose="020E0502030308020204" pitchFamily="34" charset="0"/>
              </a:rPr>
              <a:t> </a:t>
            </a:r>
            <a:r>
              <a:rPr lang="en-US" dirty="0" smtClean="0">
                <a:latin typeface="Maiandra GD" panose="020E0502030308020204" pitchFamily="34" charset="0"/>
              </a:rPr>
              <a:t>  the most common application</a:t>
            </a:r>
          </a:p>
          <a:p>
            <a:pPr algn="just"/>
            <a:endParaRPr lang="en-US" dirty="0"/>
          </a:p>
        </p:txBody>
      </p:sp>
      <p:sp>
        <p:nvSpPr>
          <p:cNvPr id="3" name="Title 2"/>
          <p:cNvSpPr>
            <a:spLocks noGrp="1"/>
          </p:cNvSpPr>
          <p:nvPr>
            <p:ph type="title"/>
          </p:nvPr>
        </p:nvSpPr>
        <p:spPr/>
        <p:txBody>
          <a:bodyPr/>
          <a:lstStyle/>
          <a:p>
            <a:r>
              <a:rPr lang="en-US" dirty="0" smtClean="0"/>
              <a:t>Diode</a:t>
            </a:r>
            <a:endParaRPr lang="en-US" dirty="0"/>
          </a:p>
        </p:txBody>
      </p:sp>
      <p:pic>
        <p:nvPicPr>
          <p:cNvPr id="8" name="Picture 9" descr="fg01_0140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3828" y="2213956"/>
            <a:ext cx="2097088" cy="11033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92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latin typeface="Maiandra GD" panose="020E0502030308020204" pitchFamily="34" charset="0"/>
              </a:rPr>
              <a:t>Diode is an electric device which allows current to flow only in one direction.</a:t>
            </a:r>
          </a:p>
          <a:p>
            <a:pPr algn="just"/>
            <a:endParaRPr lang="en-US" dirty="0">
              <a:latin typeface="Maiandra GD" panose="020E0502030308020204" pitchFamily="34" charset="0"/>
            </a:endParaRPr>
          </a:p>
          <a:p>
            <a:pPr algn="just"/>
            <a:endParaRPr lang="en-US" dirty="0" smtClean="0">
              <a:latin typeface="Maiandra GD" panose="020E0502030308020204" pitchFamily="34" charset="0"/>
            </a:endParaRPr>
          </a:p>
          <a:p>
            <a:pPr algn="just"/>
            <a:endParaRPr lang="en-US" dirty="0">
              <a:latin typeface="Maiandra GD" panose="020E0502030308020204" pitchFamily="34" charset="0"/>
            </a:endParaRPr>
          </a:p>
          <a:p>
            <a:pPr algn="just"/>
            <a:r>
              <a:rPr lang="en-US" dirty="0" smtClean="0">
                <a:latin typeface="Maiandra GD" panose="020E0502030308020204" pitchFamily="34" charset="0"/>
              </a:rPr>
              <a:t>The voltage applied to the semi conductor diode is referred to as bias voltage</a:t>
            </a:r>
          </a:p>
          <a:p>
            <a:pPr algn="just"/>
            <a:endParaRPr lang="en-US" dirty="0">
              <a:latin typeface="Maiandra GD" panose="020E0502030308020204" pitchFamily="34" charset="0"/>
            </a:endParaRPr>
          </a:p>
          <a:p>
            <a:pPr algn="just"/>
            <a:r>
              <a:rPr lang="en-US" dirty="0" smtClean="0">
                <a:latin typeface="Maiandra GD" panose="020E0502030308020204" pitchFamily="34" charset="0"/>
              </a:rPr>
              <a:t>There are two types of bias voltage</a:t>
            </a:r>
          </a:p>
          <a:p>
            <a:pPr lvl="1"/>
            <a:r>
              <a:rPr lang="en-US" dirty="0" smtClean="0">
                <a:latin typeface="Maiandra GD" panose="020E0502030308020204" pitchFamily="34" charset="0"/>
              </a:rPr>
              <a:t>Forward biased</a:t>
            </a:r>
          </a:p>
          <a:p>
            <a:pPr lvl="1"/>
            <a:r>
              <a:rPr lang="en-US" dirty="0" smtClean="0">
                <a:latin typeface="Maiandra GD" panose="020E0502030308020204" pitchFamily="34" charset="0"/>
              </a:rPr>
              <a:t>Reversed biased</a:t>
            </a:r>
            <a:endParaRPr lang="en-US" dirty="0">
              <a:latin typeface="Maiandra GD" panose="020E0502030308020204" pitchFamily="34" charset="0"/>
            </a:endParaRPr>
          </a:p>
        </p:txBody>
      </p:sp>
      <p:sp>
        <p:nvSpPr>
          <p:cNvPr id="3" name="Title 2"/>
          <p:cNvSpPr>
            <a:spLocks noGrp="1"/>
          </p:cNvSpPr>
          <p:nvPr>
            <p:ph type="title"/>
          </p:nvPr>
        </p:nvSpPr>
        <p:spPr/>
        <p:txBody>
          <a:bodyPr/>
          <a:lstStyle/>
          <a:p>
            <a:r>
              <a:rPr lang="en-US" dirty="0" smtClean="0"/>
              <a:t>Diode</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672" y="4703462"/>
            <a:ext cx="2996394" cy="196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763" y="1863508"/>
            <a:ext cx="4356303" cy="1737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2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PN Junction and </a:t>
            </a:r>
            <a:r>
              <a:rPr lang="en-US" dirty="0" smtClean="0"/>
              <a:t>Diode</a:t>
            </a:r>
            <a:endParaRPr lang="en-US" dirty="0"/>
          </a:p>
        </p:txBody>
      </p:sp>
      <p:pic>
        <p:nvPicPr>
          <p:cNvPr id="7" name="Picture 6">
            <a:hlinkClick r:id="rId2" action="ppaction://hlinkfile"/>
          </p:cNvPr>
          <p:cNvPicPr>
            <a:picLocks noChangeAspect="1"/>
          </p:cNvPicPr>
          <p:nvPr/>
        </p:nvPicPr>
        <p:blipFill rotWithShape="1">
          <a:blip r:embed="rId3"/>
          <a:srcRect t="9424" b="7709"/>
          <a:stretch/>
        </p:blipFill>
        <p:spPr>
          <a:xfrm>
            <a:off x="619829" y="1819899"/>
            <a:ext cx="7848657" cy="4548244"/>
          </a:xfrm>
          <a:prstGeom prst="rect">
            <a:avLst/>
          </a:prstGeom>
        </p:spPr>
      </p:pic>
    </p:spTree>
    <p:extLst>
      <p:ext uri="{BB962C8B-B14F-4D97-AF65-F5344CB8AC3E}">
        <p14:creationId xmlns:p14="http://schemas.microsoft.com/office/powerpoint/2010/main" val="33674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1295</Words>
  <Application>Microsoft Office PowerPoint</Application>
  <PresentationFormat>On-screen Show (4:3)</PresentationFormat>
  <Paragraphs>243</Paragraphs>
  <Slides>53</Slides>
  <Notes>4</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Malgun Gothic</vt:lpstr>
      <vt:lpstr>Arial</vt:lpstr>
      <vt:lpstr>Arial Rounded MT Bold</vt:lpstr>
      <vt:lpstr>Bookman Old Style</vt:lpstr>
      <vt:lpstr>Calibri</vt:lpstr>
      <vt:lpstr>Century Gothic</vt:lpstr>
      <vt:lpstr>Georgia</vt:lpstr>
      <vt:lpstr>굴림</vt:lpstr>
      <vt:lpstr>Impact</vt:lpstr>
      <vt:lpstr>Lato</vt:lpstr>
      <vt:lpstr>Maiandra GD</vt:lpstr>
      <vt:lpstr>Symbol</vt:lpstr>
      <vt:lpstr>Tahoma</vt:lpstr>
      <vt:lpstr>Wingdings</vt:lpstr>
      <vt:lpstr>Wingdings 2</vt:lpstr>
      <vt:lpstr>Training presentation</vt:lpstr>
      <vt:lpstr>CO2015  Diode &amp; Its Applications</vt:lpstr>
      <vt:lpstr>Diode and Its Applications</vt:lpstr>
      <vt:lpstr>Semiconductor</vt:lpstr>
      <vt:lpstr>Germanium (Ge) </vt:lpstr>
      <vt:lpstr>Silicon (Si)</vt:lpstr>
      <vt:lpstr>Gallium Arsenide (GaAs)</vt:lpstr>
      <vt:lpstr>Diode</vt:lpstr>
      <vt:lpstr>Diode</vt:lpstr>
      <vt:lpstr>PN Junction and Diode</vt:lpstr>
      <vt:lpstr>PN Junction and Diode</vt:lpstr>
      <vt:lpstr>Diode – No Bias </vt:lpstr>
      <vt:lpstr>Diode – Forward Bias</vt:lpstr>
      <vt:lpstr>Diode – Reverse Bias</vt:lpstr>
      <vt:lpstr>Diode Equivalent Circuit</vt:lpstr>
      <vt:lpstr>Ideal Diode Model</vt:lpstr>
      <vt:lpstr>Practical Diode Model</vt:lpstr>
      <vt:lpstr>Complete Diode Model</vt:lpstr>
      <vt:lpstr>Exercise 3</vt:lpstr>
      <vt:lpstr>Solution 3</vt:lpstr>
      <vt:lpstr>Load-Line Analysis</vt:lpstr>
      <vt:lpstr>Exercise </vt:lpstr>
      <vt:lpstr>Solution </vt:lpstr>
      <vt:lpstr>Diode Symbol and Packaging</vt:lpstr>
      <vt:lpstr>Diode Testing</vt:lpstr>
      <vt:lpstr>Ohmmeter</vt:lpstr>
      <vt:lpstr>Diode Checker</vt:lpstr>
      <vt:lpstr>Exercise 2</vt:lpstr>
      <vt:lpstr>Curve Tracer</vt:lpstr>
      <vt:lpstr>Other Types of Diodes</vt:lpstr>
      <vt:lpstr>Zener Diode</vt:lpstr>
      <vt:lpstr>Light-Emitting Diode (LED)</vt:lpstr>
      <vt:lpstr>Diode Arrays</vt:lpstr>
      <vt:lpstr>DC Adapter Circuits</vt:lpstr>
      <vt:lpstr>Diode Application - Reverse Current Protection</vt:lpstr>
      <vt:lpstr>Diode Application – Reverse Current Protection</vt:lpstr>
      <vt:lpstr>Diode and Its Application</vt:lpstr>
      <vt:lpstr>Half-Wave Rectification</vt:lpstr>
      <vt:lpstr>Half-Wave Rectification (cont.)</vt:lpstr>
      <vt:lpstr>Full-Wave Rectification</vt:lpstr>
      <vt:lpstr>Bridge Rectifier</vt:lpstr>
      <vt:lpstr>Ripple in Rectification</vt:lpstr>
      <vt:lpstr>Diode Application - AC to DC Converter</vt:lpstr>
      <vt:lpstr>Complete AC/DC Power Circuit</vt:lpstr>
      <vt:lpstr>Logic Gates</vt:lpstr>
      <vt:lpstr>Exercise 4</vt:lpstr>
      <vt:lpstr>Exercise 5</vt:lpstr>
      <vt:lpstr>PowerPoint Presentation</vt:lpstr>
      <vt:lpstr>Pull Up and Pull Down Registor</vt:lpstr>
      <vt:lpstr>Pull-up Resistors</vt:lpstr>
      <vt:lpstr>Calculating Pull-Up Resistor Value</vt:lpstr>
      <vt:lpstr>Calculating Pull-Up Resistor Value</vt:lpstr>
      <vt:lpstr>Example </vt:lpstr>
      <vt:lpstr>Answer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2014-07-29T03:47:45Z</dcterms:created>
  <dcterms:modified xsi:type="dcterms:W3CDTF">2019-02-22T00:37:38Z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